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7" r:id="rId2"/>
    <p:sldId id="258" r:id="rId3"/>
    <p:sldId id="261" r:id="rId4"/>
    <p:sldId id="259" r:id="rId5"/>
    <p:sldId id="260" r:id="rId6"/>
    <p:sldId id="262" r:id="rId7"/>
    <p:sldId id="263" r:id="rId8"/>
    <p:sldId id="492" r:id="rId9"/>
    <p:sldId id="493" r:id="rId10"/>
    <p:sldId id="494" r:id="rId11"/>
    <p:sldId id="496" r:id="rId12"/>
    <p:sldId id="497" r:id="rId13"/>
    <p:sldId id="498" r:id="rId14"/>
    <p:sldId id="499" r:id="rId15"/>
    <p:sldId id="500" r:id="rId16"/>
    <p:sldId id="501" r:id="rId17"/>
    <p:sldId id="50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me Style Guide" id="{532ADC95-8B68-4F96-9A13-E35FA0E58553}">
          <p14:sldIdLst>
            <p14:sldId id="257"/>
            <p14:sldId id="258"/>
            <p14:sldId id="261"/>
            <p14:sldId id="259"/>
            <p14:sldId id="260"/>
            <p14:sldId id="262"/>
            <p14:sldId id="263"/>
          </p14:sldIdLst>
        </p14:section>
        <p14:section name="Failure Handling" id="{D8574F6E-22C9-4BAA-81B7-257ED22D5183}">
          <p14:sldIdLst>
            <p14:sldId id="492"/>
            <p14:sldId id="493"/>
            <p14:sldId id="494"/>
            <p14:sldId id="496"/>
            <p14:sldId id="497"/>
            <p14:sldId id="498"/>
            <p14:sldId id="499"/>
            <p14:sldId id="500"/>
            <p14:sldId id="501"/>
            <p14:sldId id="5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9" autoAdjust="0"/>
    <p:restoredTop sz="72563" autoAdjust="0"/>
  </p:normalViewPr>
  <p:slideViewPr>
    <p:cSldViewPr snapToGrid="0" showGuides="1">
      <p:cViewPr varScale="1">
        <p:scale>
          <a:sx n="113" d="100"/>
          <a:sy n="113" d="100"/>
        </p:scale>
        <p:origin x="14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5F2EF8-1963-4D06-0037-190C2628E8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C1DDF5-DDBF-7F05-6959-EDD7EE8CD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64EA34-5607-42FC-A5EC-B3EB34B980C7}" type="datetimeFigureOut">
              <a:rPr lang="en-US" smtClean="0"/>
              <a:t>7/27/2025</a:t>
            </a:fld>
            <a:endParaRPr lang="en-US"/>
          </a:p>
        </p:txBody>
      </p:sp>
      <p:sp>
        <p:nvSpPr>
          <p:cNvPr id="4" name="Footer Placeholder 3">
            <a:extLst>
              <a:ext uri="{FF2B5EF4-FFF2-40B4-BE49-F238E27FC236}">
                <a16:creationId xmlns:a16="http://schemas.microsoft.com/office/drawing/2014/main" id="{7F37E494-0D1E-4B7E-8DC6-C5FDF16C76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9A15D4-5BB1-9A3E-5C4E-00538AFC1B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2A3B4-E1AE-4DAF-AAB0-E27DAAB565AA}" type="slidenum">
              <a:rPr lang="en-US" smtClean="0"/>
              <a:t>‹#›</a:t>
            </a:fld>
            <a:endParaRPr lang="en-US"/>
          </a:p>
        </p:txBody>
      </p:sp>
    </p:spTree>
    <p:extLst>
      <p:ext uri="{BB962C8B-B14F-4D97-AF65-F5344CB8AC3E}">
        <p14:creationId xmlns:p14="http://schemas.microsoft.com/office/powerpoint/2010/main" val="196164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21A4E-9E2A-47D2-8D53-809F7F857FEB}" type="datetimeFigureOut">
              <a:rPr lang="en-US" smtClean="0"/>
              <a:t>7/27/2025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00ACD-0348-4F47-9C35-586193A86BF3}" type="slidenum">
              <a:rPr lang="en-US" smtClean="0"/>
              <a:t>‹#›</a:t>
            </a:fld>
            <a:endParaRPr lang="en-US"/>
          </a:p>
        </p:txBody>
      </p:sp>
    </p:spTree>
    <p:extLst>
      <p:ext uri="{BB962C8B-B14F-4D97-AF65-F5344CB8AC3E}">
        <p14:creationId xmlns:p14="http://schemas.microsoft.com/office/powerpoint/2010/main" val="3106955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3ED16-5F9E-F040-5D98-B1D1A4A5F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AB4CB-D87F-AFA0-F546-8A8750447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FBEA4-EA2B-72AF-E862-01643C8CF988}"/>
              </a:ext>
            </a:extLst>
          </p:cNvPr>
          <p:cNvSpPr>
            <a:spLocks noGrp="1"/>
          </p:cNvSpPr>
          <p:nvPr>
            <p:ph type="body" idx="1"/>
          </p:nvPr>
        </p:nvSpPr>
        <p:spPr/>
        <p:txBody>
          <a:bodyPr/>
          <a:lstStyle/>
          <a:p>
            <a:r>
              <a:rPr lang="en-US" b="0" u="none" dirty="0"/>
              <a:t>By focusing on reliability, we can build resilient, dependable messaging systems that can maintain data integrity under varying conditions. This foundation is essential for successfully operating any distributed application or service.</a:t>
            </a:r>
          </a:p>
        </p:txBody>
      </p:sp>
      <p:sp>
        <p:nvSpPr>
          <p:cNvPr id="4" name="Slide Number Placeholder 3">
            <a:extLst>
              <a:ext uri="{FF2B5EF4-FFF2-40B4-BE49-F238E27FC236}">
                <a16:creationId xmlns:a16="http://schemas.microsoft.com/office/drawing/2014/main" id="{E4540207-757B-9E21-2773-6DA0957BCE50}"/>
              </a:ext>
            </a:extLst>
          </p:cNvPr>
          <p:cNvSpPr>
            <a:spLocks noGrp="1"/>
          </p:cNvSpPr>
          <p:nvPr>
            <p:ph type="sldNum" sz="quarter" idx="5"/>
          </p:nvPr>
        </p:nvSpPr>
        <p:spPr/>
        <p:txBody>
          <a:bodyPr/>
          <a:lstStyle/>
          <a:p>
            <a:fld id="{F5000ACD-0348-4F47-9C35-586193A86BF3}" type="slidenum">
              <a:rPr lang="en-US" smtClean="0"/>
              <a:t>8</a:t>
            </a:fld>
            <a:endParaRPr lang="en-US"/>
          </a:p>
        </p:txBody>
      </p:sp>
    </p:spTree>
    <p:extLst>
      <p:ext uri="{BB962C8B-B14F-4D97-AF65-F5344CB8AC3E}">
        <p14:creationId xmlns:p14="http://schemas.microsoft.com/office/powerpoint/2010/main" val="1769632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Exponential Backoff and Jitter</a:t>
            </a:r>
            <a:r>
              <a:rPr lang="en-US" b="0" dirty="0"/>
              <a:t>: Use these techniques to manage retry intervals and prevent system overload.</a:t>
            </a:r>
          </a:p>
          <a:p>
            <a:endParaRPr lang="en-US" b="0" dirty="0"/>
          </a:p>
          <a:p>
            <a:r>
              <a:rPr lang="en-US" b="1" dirty="0"/>
              <a:t>Fixed and Incremental Delays</a:t>
            </a:r>
            <a:r>
              <a:rPr lang="en-US" b="0" dirty="0"/>
              <a:t>: Simple strategies for consistent retry intervals.</a:t>
            </a:r>
          </a:p>
          <a:p>
            <a:endParaRPr lang="en-US" b="0" dirty="0"/>
          </a:p>
          <a:p>
            <a:r>
              <a:rPr lang="en-US" b="1" dirty="0"/>
              <a:t>Retry Limits</a:t>
            </a:r>
            <a:r>
              <a:rPr lang="en-US" b="0" dirty="0"/>
              <a:t>: Set limits to prevent infinite tries.</a:t>
            </a:r>
          </a:p>
          <a:p>
            <a:endParaRPr lang="en-US" b="0" dirty="0"/>
          </a:p>
          <a:p>
            <a:r>
              <a:rPr lang="en-US" b="1" dirty="0"/>
              <a:t>Contextual and Conditional Retries</a:t>
            </a:r>
            <a:r>
              <a:rPr lang="en-US" b="0" dirty="0"/>
              <a:t>: Tailor retry strategies based on the context and conditions of the failure.</a:t>
            </a:r>
          </a:p>
          <a:p>
            <a:endParaRPr lang="en-US" b="0" dirty="0"/>
          </a:p>
          <a:p>
            <a:r>
              <a:rPr lang="en-US" b="1" dirty="0"/>
              <a:t>Dead Letter Queues</a:t>
            </a:r>
            <a:r>
              <a:rPr lang="en-US" b="0" dirty="0"/>
              <a:t>: Capture persistent failures.</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17</a:t>
            </a:fld>
            <a:endParaRPr lang="en-US"/>
          </a:p>
        </p:txBody>
      </p:sp>
    </p:spTree>
    <p:extLst>
      <p:ext uri="{BB962C8B-B14F-4D97-AF65-F5344CB8AC3E}">
        <p14:creationId xmlns:p14="http://schemas.microsoft.com/office/powerpoint/2010/main" val="119336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distributed messaging systems, failures are inevitable. Network issues, system crashes, and transient errors can disrupt the flow of messages and impact overall system reliability. To ensure that messages are delivered and processed correctly despite these challenges, it is essential to implement robust strategies for handling failures and retries.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Handling failures effectively involves identifying and addressing both transient and persistent issues. Transient failures, such as temporary network glitches or brief service outages, can often be resolved by retrying the message delivery or processing. Persistent failures, which may occur due to configuration errors or incompatible message formats, require more comprehensive handling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Retries play a crucial role in managing transient failures. By automatically attempting to resend or repress messages that encounter temporary issues, retry mechanisms help ensure that messages are eventually delivered and processed successfully. Implementing sophisticated retry policies, such as exponential backoff and jitter, can help manage the retry attempts without overwhelming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retrieves, leveraging dead letter queues allows for capturing and analyzing messages that repeatedly fail to process. Dead Letter Queues provide a mechanism for isolating problematic messages, enabling system administrators to investigate and address the root causes of persistent failures.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incorporating these strategies, messaging systems can achieve higher levels of reliability and resilience, ensuring that messages are handled correctly even in the face of failures and disruptions.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9</a:t>
            </a:fld>
            <a:endParaRPr lang="en-US"/>
          </a:p>
        </p:txBody>
      </p:sp>
    </p:spTree>
    <p:extLst>
      <p:ext uri="{BB962C8B-B14F-4D97-AF65-F5344CB8AC3E}">
        <p14:creationId xmlns:p14="http://schemas.microsoft.com/office/powerpoint/2010/main" val="2557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Implementing robust retry policies is essential for handling transient failures and ensuring reliable message delivery and processing. Retry policies determine how and when messages should be retired after a failure, helping to balance the need for timely processing with the prevention of system overload. Here are some key aspects and techniques for implementing effective retry policies:</a:t>
            </a:r>
          </a:p>
        </p:txBody>
      </p:sp>
      <p:sp>
        <p:nvSpPr>
          <p:cNvPr id="4" name="Slide Number Placeholder 3"/>
          <p:cNvSpPr>
            <a:spLocks noGrp="1"/>
          </p:cNvSpPr>
          <p:nvPr>
            <p:ph type="sldNum" sz="quarter" idx="5"/>
          </p:nvPr>
        </p:nvSpPr>
        <p:spPr/>
        <p:txBody>
          <a:bodyPr/>
          <a:lstStyle/>
          <a:p>
            <a:fld id="{F5000ACD-0348-4F47-9C35-586193A86BF3}" type="slidenum">
              <a:rPr lang="en-US" smtClean="0"/>
              <a:t>10</a:t>
            </a:fld>
            <a:endParaRPr lang="en-US"/>
          </a:p>
        </p:txBody>
      </p:sp>
    </p:spTree>
    <p:extLst>
      <p:ext uri="{BB962C8B-B14F-4D97-AF65-F5344CB8AC3E}">
        <p14:creationId xmlns:p14="http://schemas.microsoft.com/office/powerpoint/2010/main" val="3769380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Exponential backoff is a retry strategy that gradually increases the wait time between consecutive retry attempts. This approach helps to avoid overwhelming the system with frequent retries and allows transient issues to resolve.</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Exponential Increase</a:t>
            </a:r>
            <a:r>
              <a:rPr lang="en-US" b="0" u="none" dirty="0"/>
              <a:t>: Start with a short time for the first retry and double the wait time for each subsequent retry (e.g., 1 second, 2 seconds, 4 seconds, etc.).</a:t>
            </a:r>
          </a:p>
          <a:p>
            <a:pPr marL="171450" indent="-171450">
              <a:buFont typeface="Arial" panose="020B0604020202020204" pitchFamily="34" charset="0"/>
              <a:buChar char="•"/>
            </a:pPr>
            <a:r>
              <a:rPr lang="en-US" b="1" u="none" dirty="0"/>
              <a:t>Cap Maximum Wait Time</a:t>
            </a:r>
            <a:r>
              <a:rPr lang="en-US" b="0" u="none" dirty="0"/>
              <a:t>: Set a maximum limit for the wait time to prevent excessively long delays (e.g. capping at 1 minute).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Reduces the risk of overwhelming the system and improves the chances of successful retries by allowing time for transient issues to resolve.</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11</a:t>
            </a:fld>
            <a:endParaRPr lang="en-US"/>
          </a:p>
        </p:txBody>
      </p:sp>
    </p:spTree>
    <p:extLst>
      <p:ext uri="{BB962C8B-B14F-4D97-AF65-F5344CB8AC3E}">
        <p14:creationId xmlns:p14="http://schemas.microsoft.com/office/powerpoint/2010/main" val="819468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Jitter adds randomness to the wait times between retry attempts, preventing synchronized retries that can cause spike sin load and exacerbate issues.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Random Jitter</a:t>
            </a:r>
            <a:r>
              <a:rPr lang="en-US" b="0" u="none" dirty="0"/>
              <a:t>: Add a random delay within a specified range to each retry interval (e.g., a random delay between 0 and 1 seconds).</a:t>
            </a:r>
          </a:p>
          <a:p>
            <a:pPr marL="171450" indent="-171450">
              <a:buFont typeface="Arial" panose="020B0604020202020204" pitchFamily="34" charset="0"/>
              <a:buChar char="•"/>
            </a:pPr>
            <a:r>
              <a:rPr lang="en-US" b="1" u="none" dirty="0"/>
              <a:t>Decorrelated Jitter</a:t>
            </a:r>
            <a:r>
              <a:rPr lang="en-US" b="0" u="none" dirty="0"/>
              <a:t>: Use a combination of exponential backoff and random jitter to vary the wait times more unpredictably.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Prevents synchronized retries from causing load spikes and improves the overall stability of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12</a:t>
            </a:fld>
            <a:endParaRPr lang="en-US"/>
          </a:p>
        </p:txBody>
      </p:sp>
    </p:spTree>
    <p:extLst>
      <p:ext uri="{BB962C8B-B14F-4D97-AF65-F5344CB8AC3E}">
        <p14:creationId xmlns:p14="http://schemas.microsoft.com/office/powerpoint/2010/main" val="2308816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and incremental delays are simpler retry strategies where the wait time between retries remains constant or increased by a fixed amount.</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Fixed Delay</a:t>
            </a:r>
            <a:r>
              <a:rPr lang="en-US" b="0" u="none" dirty="0"/>
              <a:t>: Use a consistent wait time between all retry attempts (e.g., 5 seconds between each retry).</a:t>
            </a:r>
          </a:p>
          <a:p>
            <a:pPr marL="171450" indent="-171450">
              <a:buFont typeface="Arial" panose="020B0604020202020204" pitchFamily="34" charset="0"/>
              <a:buChar char="•"/>
            </a:pPr>
            <a:r>
              <a:rPr lang="en-US" b="1" u="none" dirty="0"/>
              <a:t>Incremental Delay</a:t>
            </a:r>
            <a:r>
              <a:rPr lang="en-US" b="0" u="none" dirty="0"/>
              <a:t>: Increase the wait time by a fixed amount for each retry (e.g. 1 second, 2, seconds, 3 seconds, etc.).</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Easy to implement and suitable for scenarios where more sophisticated strategies are not necessary.</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13</a:t>
            </a:fld>
            <a:endParaRPr lang="en-US"/>
          </a:p>
        </p:txBody>
      </p:sp>
    </p:spTree>
    <p:extLst>
      <p:ext uri="{BB962C8B-B14F-4D97-AF65-F5344CB8AC3E}">
        <p14:creationId xmlns:p14="http://schemas.microsoft.com/office/powerpoint/2010/main" val="2472945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limits on the number of retry attempts to prevent infinite retry loops and to escalate issues that cannot be resolved through retries.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Maximum Retry Attempts</a:t>
            </a:r>
            <a:r>
              <a:rPr lang="en-US" b="0" u="none" dirty="0"/>
              <a:t>: Define a maximum number of retries after which the message is moved to a dead letter queue (e.g., 5 retry attempts).</a:t>
            </a:r>
          </a:p>
          <a:p>
            <a:pPr marL="171450" indent="-171450">
              <a:buFont typeface="Arial" panose="020B0604020202020204" pitchFamily="34" charset="0"/>
              <a:buChar char="•"/>
            </a:pPr>
            <a:r>
              <a:rPr lang="en-US" b="1" u="none" dirty="0"/>
              <a:t>Retry Time Window</a:t>
            </a:r>
            <a:r>
              <a:rPr lang="en-US" b="0" u="none" dirty="0"/>
              <a:t>: Limit the total time spent on retries (e.g., retry for up to 10 minutes).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that persistent issues are identified and escalated, preventing infinity retry loops and unnecessary resource consumption.</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14</a:t>
            </a:fld>
            <a:endParaRPr lang="en-US"/>
          </a:p>
        </p:txBody>
      </p:sp>
    </p:spTree>
    <p:extLst>
      <p:ext uri="{BB962C8B-B14F-4D97-AF65-F5344CB8AC3E}">
        <p14:creationId xmlns:p14="http://schemas.microsoft.com/office/powerpoint/2010/main" val="11775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retries based on the context and conditions of the failure, allowing for more nuanced and effective handling.</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Failure Analysis</a:t>
            </a:r>
            <a:r>
              <a:rPr lang="en-US" b="0" u="none" dirty="0"/>
              <a:t>: Analyze the type and cause of the failure to determine whether a retry is appropriate (e.g., network errors versus data validation errors).</a:t>
            </a:r>
          </a:p>
          <a:p>
            <a:pPr marL="171450" indent="-171450">
              <a:buFont typeface="Arial" panose="020B0604020202020204" pitchFamily="34" charset="0"/>
              <a:buChar char="•"/>
            </a:pPr>
            <a:r>
              <a:rPr lang="en-US" b="1" u="none" dirty="0"/>
              <a:t>Conditional Retries</a:t>
            </a:r>
            <a:r>
              <a:rPr lang="en-US" b="0" u="none" dirty="0"/>
              <a:t>: Implement different retry strategies based on the failure context (e.g. immediate retries for network errors, delayed retries for service overloads).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sng" dirty="0"/>
          </a:p>
          <a:p>
            <a:pPr marL="0" indent="0">
              <a:buFont typeface="Arial" panose="020B0604020202020204" pitchFamily="34" charset="0"/>
              <a:buNone/>
            </a:pPr>
            <a:r>
              <a:rPr lang="en-US" b="0" u="none" dirty="0"/>
              <a:t>Improves the effectiveness of retires by tailoring them to the specific context and conditions of the failure.</a:t>
            </a:r>
            <a:endParaRPr lang="en-US" b="1" u="none"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15</a:t>
            </a:fld>
            <a:endParaRPr lang="en-US"/>
          </a:p>
        </p:txBody>
      </p:sp>
    </p:spTree>
    <p:extLst>
      <p:ext uri="{BB962C8B-B14F-4D97-AF65-F5344CB8AC3E}">
        <p14:creationId xmlns:p14="http://schemas.microsoft.com/office/powerpoint/2010/main" val="3086159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 letter queues capture messages that fail to be processed after the maximum number of retry attempts, allowing for further analysis and troubleshooting.</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Automatic Routing</a:t>
            </a:r>
            <a:r>
              <a:rPr lang="en-US" b="0" u="none" dirty="0"/>
              <a:t>: Configure the system to move failed message to the DLQ after exhausting retry attempts.</a:t>
            </a:r>
          </a:p>
          <a:p>
            <a:pPr marL="171450" indent="-171450">
              <a:buFont typeface="Arial" panose="020B0604020202020204" pitchFamily="34" charset="0"/>
              <a:buChar char="•"/>
            </a:pPr>
            <a:r>
              <a:rPr lang="en-US" b="1" u="none" dirty="0"/>
              <a:t>Monitoring and Analysis</a:t>
            </a:r>
            <a:r>
              <a:rPr lang="en-US" b="0" u="none" dirty="0"/>
              <a:t>: Regularly monitor DLQs and analyze their contents to identify and address underlying issues causing message failures.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Provides a mechanism for handling persistent failures and facilitates troubleshooting and system improvement.</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16</a:t>
            </a:fld>
            <a:endParaRPr lang="en-US"/>
          </a:p>
        </p:txBody>
      </p:sp>
    </p:spTree>
    <p:extLst>
      <p:ext uri="{BB962C8B-B14F-4D97-AF65-F5344CB8AC3E}">
        <p14:creationId xmlns:p14="http://schemas.microsoft.com/office/powerpoint/2010/main" val="156692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727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F8BB486-41EA-13B5-9AF0-42BBC8163251}"/>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1206D206-CC76-B356-133C-0A969DA0AE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F798492D-9410-E54A-28DD-30F3F008EA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958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C5D7F92D-F719-DFA6-480F-E13D689414BC}"/>
              </a:ext>
            </a:extLst>
          </p:cNvPr>
          <p:cNvSpPr>
            <a:spLocks noGrp="1"/>
          </p:cNvSpPr>
          <p:nvPr>
            <p:ph type="title" hasCustomPrompt="1"/>
          </p:nvPr>
        </p:nvSpPr>
        <p:spPr>
          <a:xfrm>
            <a:off x="546099" y="583163"/>
            <a:ext cx="11099800" cy="2845837"/>
          </a:xfrm>
        </p:spPr>
        <p:txBody>
          <a:bodyPr anchor="b"/>
          <a:lstStyle>
            <a:lvl1pPr algn="ctr">
              <a:defRPr sz="6000">
                <a:solidFill>
                  <a:schemeClr val="bg2"/>
                </a:solidFill>
              </a:defRPr>
            </a:lvl1pPr>
          </a:lstStyle>
          <a:p>
            <a:r>
              <a:rPr lang="en-US" dirty="0"/>
              <a:t>Click to edit Section title</a:t>
            </a:r>
          </a:p>
        </p:txBody>
      </p:sp>
      <p:sp>
        <p:nvSpPr>
          <p:cNvPr id="3" name="Presentation Title">
            <a:extLst>
              <a:ext uri="{FF2B5EF4-FFF2-40B4-BE49-F238E27FC236}">
                <a16:creationId xmlns:a16="http://schemas.microsoft.com/office/drawing/2014/main" id="{F8450C63-0FDF-68E3-C430-6BE7AA1CDE18}"/>
              </a:ext>
            </a:extLst>
          </p:cNvPr>
          <p:cNvSpPr txBox="1"/>
          <p:nvPr userDrawn="1"/>
        </p:nvSpPr>
        <p:spPr>
          <a:xfrm>
            <a:off x="3486150" y="6396335"/>
            <a:ext cx="5219699" cy="461665"/>
          </a:xfrm>
          <a:prstGeom prst="rect">
            <a:avLst/>
          </a:prstGeom>
          <a:noFill/>
        </p:spPr>
        <p:txBody>
          <a:bodyPr wrap="none" rtlCol="0">
            <a:spAutoFit/>
          </a:bodyPr>
          <a:lstStyle/>
          <a:p>
            <a:r>
              <a:rPr lang="en-US" sz="2400" dirty="0">
                <a:solidFill>
                  <a:schemeClr val="accent6"/>
                </a:solidFill>
              </a:rPr>
              <a:t>Unlock the Power of Messaging Patterns</a:t>
            </a:r>
          </a:p>
        </p:txBody>
      </p:sp>
      <p:sp>
        <p:nvSpPr>
          <p:cNvPr id="9" name="Subection Title">
            <a:extLst>
              <a:ext uri="{FF2B5EF4-FFF2-40B4-BE49-F238E27FC236}">
                <a16:creationId xmlns:a16="http://schemas.microsoft.com/office/drawing/2014/main" id="{A24D9923-57B7-3F72-BDE9-973B963E0642}"/>
              </a:ext>
            </a:extLst>
          </p:cNvPr>
          <p:cNvSpPr>
            <a:spLocks noGrp="1"/>
          </p:cNvSpPr>
          <p:nvPr>
            <p:ph type="body" sz="quarter" idx="10" hasCustomPrompt="1"/>
          </p:nvPr>
        </p:nvSpPr>
        <p:spPr>
          <a:xfrm>
            <a:off x="642257" y="4455467"/>
            <a:ext cx="11003642" cy="914400"/>
          </a:xfrm>
        </p:spPr>
        <p:txBody>
          <a:bodyPr>
            <a:noAutofit/>
          </a:bodyPr>
          <a:lstStyle>
            <a:lvl1pPr marL="0" indent="0" algn="ctr">
              <a:buNone/>
              <a:defRPr lang="en-US" sz="4000" kern="1200" dirty="0">
                <a:solidFill>
                  <a:schemeClr val="bg2"/>
                </a:solidFill>
                <a:latin typeface="+mj-lt"/>
                <a:ea typeface="+mj-ea"/>
                <a:cs typeface="+mj-cs"/>
              </a:defRPr>
            </a:lvl1pPr>
          </a:lstStyle>
          <a:p>
            <a:pPr lvl="0"/>
            <a:r>
              <a:rPr lang="en-US" dirty="0"/>
              <a:t>Click to edit subsection title</a:t>
            </a:r>
          </a:p>
        </p:txBody>
      </p:sp>
    </p:spTree>
    <p:extLst>
      <p:ext uri="{BB962C8B-B14F-4D97-AF65-F5344CB8AC3E}">
        <p14:creationId xmlns:p14="http://schemas.microsoft.com/office/powerpoint/2010/main" val="1933220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5E4057A-9753-03B7-9BF6-D812ABB82D5C}"/>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4" name="Secondary Content">
            <a:extLst>
              <a:ext uri="{FF2B5EF4-FFF2-40B4-BE49-F238E27FC236}">
                <a16:creationId xmlns:a16="http://schemas.microsoft.com/office/drawing/2014/main" id="{FDE02316-9F55-D549-0FD3-3FE4AE69933A}"/>
              </a:ext>
            </a:extLst>
          </p:cNvPr>
          <p:cNvSpPr>
            <a:spLocks noGrp="1"/>
          </p:cNvSpPr>
          <p:nvPr>
            <p:ph sz="half" idx="2"/>
          </p:nvPr>
        </p:nvSpPr>
        <p:spPr>
          <a:xfrm>
            <a:off x="6194778"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rimary Content">
            <a:extLst>
              <a:ext uri="{FF2B5EF4-FFF2-40B4-BE49-F238E27FC236}">
                <a16:creationId xmlns:a16="http://schemas.microsoft.com/office/drawing/2014/main" id="{32C729A9-72A4-DC89-E3AD-B75906BA7649}"/>
              </a:ext>
            </a:extLst>
          </p:cNvPr>
          <p:cNvSpPr>
            <a:spLocks noGrp="1"/>
          </p:cNvSpPr>
          <p:nvPr>
            <p:ph sz="half" idx="1"/>
          </p:nvPr>
        </p:nvSpPr>
        <p:spPr>
          <a:xfrm>
            <a:off x="548640"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a:extLst>
              <a:ext uri="{FF2B5EF4-FFF2-40B4-BE49-F238E27FC236}">
                <a16:creationId xmlns:a16="http://schemas.microsoft.com/office/drawing/2014/main" id="{026C142B-8301-F944-A303-6FF5113000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6564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Presenation Title Footer">
            <a:extLst>
              <a:ext uri="{FF2B5EF4-FFF2-40B4-BE49-F238E27FC236}">
                <a16:creationId xmlns:a16="http://schemas.microsoft.com/office/drawing/2014/main" id="{9EC920BD-70A9-B7EA-30FB-13D1FAF82F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6" name="Rigth Comparison">
            <a:extLst>
              <a:ext uri="{FF2B5EF4-FFF2-40B4-BE49-F238E27FC236}">
                <a16:creationId xmlns:a16="http://schemas.microsoft.com/office/drawing/2014/main" id="{787CCB16-0AAE-E45C-6993-A6FC55DBF3F3}"/>
              </a:ext>
            </a:extLst>
          </p:cNvPr>
          <p:cNvSpPr>
            <a:spLocks noGrp="1"/>
          </p:cNvSpPr>
          <p:nvPr>
            <p:ph sz="quarter" idx="4"/>
          </p:nvPr>
        </p:nvSpPr>
        <p:spPr>
          <a:xfrm>
            <a:off x="6373368" y="2441448"/>
            <a:ext cx="5276088"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Comparison Title">
            <a:extLst>
              <a:ext uri="{FF2B5EF4-FFF2-40B4-BE49-F238E27FC236}">
                <a16:creationId xmlns:a16="http://schemas.microsoft.com/office/drawing/2014/main" id="{0F73AC93-FC06-15C6-D0B8-36C019116720}"/>
              </a:ext>
            </a:extLst>
          </p:cNvPr>
          <p:cNvSpPr>
            <a:spLocks noGrp="1"/>
          </p:cNvSpPr>
          <p:nvPr>
            <p:ph type="body" sz="quarter" idx="3"/>
          </p:nvPr>
        </p:nvSpPr>
        <p:spPr>
          <a:xfrm>
            <a:off x="6369812"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Comparison Divider">
            <a:extLst>
              <a:ext uri="{FF2B5EF4-FFF2-40B4-BE49-F238E27FC236}">
                <a16:creationId xmlns:a16="http://schemas.microsoft.com/office/drawing/2014/main" id="{6061AE4D-4A1A-2767-57FB-93B7BCF30EEF}"/>
              </a:ext>
            </a:extLst>
          </p:cNvPr>
          <p:cNvCxnSpPr>
            <a:cxnSpLocks/>
          </p:cNvCxnSpPr>
          <p:nvPr userDrawn="1"/>
        </p:nvCxnSpPr>
        <p:spPr>
          <a:xfrm flipH="1">
            <a:off x="6099048" y="1645920"/>
            <a:ext cx="4644" cy="4663440"/>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Left Comparison">
            <a:extLst>
              <a:ext uri="{FF2B5EF4-FFF2-40B4-BE49-F238E27FC236}">
                <a16:creationId xmlns:a16="http://schemas.microsoft.com/office/drawing/2014/main" id="{D91756C4-37D6-0386-0375-9847BBAB699D}"/>
              </a:ext>
            </a:extLst>
          </p:cNvPr>
          <p:cNvSpPr>
            <a:spLocks noGrp="1"/>
          </p:cNvSpPr>
          <p:nvPr>
            <p:ph sz="half" idx="2"/>
          </p:nvPr>
        </p:nvSpPr>
        <p:spPr>
          <a:xfrm>
            <a:off x="548640" y="2441447"/>
            <a:ext cx="5276088"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Lett Comparison Title">
            <a:extLst>
              <a:ext uri="{FF2B5EF4-FFF2-40B4-BE49-F238E27FC236}">
                <a16:creationId xmlns:a16="http://schemas.microsoft.com/office/drawing/2014/main" id="{327D5202-CBB7-F61D-FC1B-581B290B6DD1}"/>
              </a:ext>
            </a:extLst>
          </p:cNvPr>
          <p:cNvSpPr>
            <a:spLocks noGrp="1"/>
          </p:cNvSpPr>
          <p:nvPr>
            <p:ph type="body" idx="1"/>
          </p:nvPr>
        </p:nvSpPr>
        <p:spPr>
          <a:xfrm>
            <a:off x="548640"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a:extLst>
              <a:ext uri="{FF2B5EF4-FFF2-40B4-BE49-F238E27FC236}">
                <a16:creationId xmlns:a16="http://schemas.microsoft.com/office/drawing/2014/main" id="{63BB01E2-8C0E-379A-B14D-0A9CBFA0D1BF}"/>
              </a:ext>
            </a:extLst>
          </p:cNvPr>
          <p:cNvSpPr>
            <a:spLocks noGrp="1"/>
          </p:cNvSpPr>
          <p:nvPr>
            <p:ph type="title"/>
          </p:nvPr>
        </p:nvSpPr>
        <p:spPr>
          <a:xfrm>
            <a:off x="550236" y="457200"/>
            <a:ext cx="11100816" cy="1097280"/>
          </a:xfrm>
        </p:spPr>
        <p:txBody>
          <a:bodyPr/>
          <a:lstStyle/>
          <a:p>
            <a:r>
              <a:rPr lang="en-US"/>
              <a:t>Click to edit Master title style</a:t>
            </a:r>
          </a:p>
        </p:txBody>
      </p:sp>
    </p:spTree>
    <p:extLst>
      <p:ext uri="{BB962C8B-B14F-4D97-AF65-F5344CB8AC3E}">
        <p14:creationId xmlns:p14="http://schemas.microsoft.com/office/powerpoint/2010/main" val="4666272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536266B-EC88-1F4B-858A-5E89E4A47DD2}"/>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2" name="Title">
            <a:extLst>
              <a:ext uri="{FF2B5EF4-FFF2-40B4-BE49-F238E27FC236}">
                <a16:creationId xmlns:a16="http://schemas.microsoft.com/office/drawing/2014/main" id="{831C5808-D707-8E1E-FCFD-39439C86BA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212499"/>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345" userDrawn="1">
          <p15:clr>
            <a:srgbClr val="FBAE40"/>
          </p15:clr>
        </p15:guide>
        <p15:guide id="4" pos="822" userDrawn="1">
          <p15:clr>
            <a:srgbClr val="FBAE40"/>
          </p15:clr>
        </p15:guide>
        <p15:guide id="5" pos="937" userDrawn="1">
          <p15:clr>
            <a:srgbClr val="FBAE40"/>
          </p15:clr>
        </p15:guide>
        <p15:guide id="6" pos="1414" userDrawn="1">
          <p15:clr>
            <a:srgbClr val="FBAE40"/>
          </p15:clr>
        </p15:guide>
        <p15:guide id="7" pos="1529" userDrawn="1">
          <p15:clr>
            <a:srgbClr val="FBAE40"/>
          </p15:clr>
        </p15:guide>
        <p15:guide id="8" pos="2006" userDrawn="1">
          <p15:clr>
            <a:srgbClr val="FBAE40"/>
          </p15:clr>
        </p15:guide>
        <p15:guide id="9" pos="2121" userDrawn="1">
          <p15:clr>
            <a:srgbClr val="FBAE40"/>
          </p15:clr>
        </p15:guide>
        <p15:guide id="10" pos="2598" userDrawn="1">
          <p15:clr>
            <a:srgbClr val="FBAE40"/>
          </p15:clr>
        </p15:guide>
        <p15:guide id="11" pos="2713" userDrawn="1">
          <p15:clr>
            <a:srgbClr val="FBAE40"/>
          </p15:clr>
        </p15:guide>
        <p15:guide id="12" pos="3190" userDrawn="1">
          <p15:clr>
            <a:srgbClr val="FBAE40"/>
          </p15:clr>
        </p15:guide>
        <p15:guide id="13" pos="3305" userDrawn="1">
          <p15:clr>
            <a:srgbClr val="FBAE40"/>
          </p15:clr>
        </p15:guide>
        <p15:guide id="14" pos="3782" userDrawn="1">
          <p15:clr>
            <a:srgbClr val="FBAE40"/>
          </p15:clr>
        </p15:guide>
        <p15:guide id="15" pos="3897" userDrawn="1">
          <p15:clr>
            <a:srgbClr val="FBAE40"/>
          </p15:clr>
        </p15:guide>
        <p15:guide id="16" pos="4374" userDrawn="1">
          <p15:clr>
            <a:srgbClr val="FBAE40"/>
          </p15:clr>
        </p15:guide>
        <p15:guide id="17" pos="4489" userDrawn="1">
          <p15:clr>
            <a:srgbClr val="FBAE40"/>
          </p15:clr>
        </p15:guide>
        <p15:guide id="18" pos="4966" userDrawn="1">
          <p15:clr>
            <a:srgbClr val="FBAE40"/>
          </p15:clr>
        </p15:guide>
        <p15:guide id="19" pos="5081" userDrawn="1">
          <p15:clr>
            <a:srgbClr val="FBAE40"/>
          </p15:clr>
        </p15:guide>
        <p15:guide id="20" pos="5558" userDrawn="1">
          <p15:clr>
            <a:srgbClr val="FBAE40"/>
          </p15:clr>
        </p15:guide>
        <p15:guide id="21" pos="5673" userDrawn="1">
          <p15:clr>
            <a:srgbClr val="FBAE40"/>
          </p15:clr>
        </p15:guide>
        <p15:guide id="22" pos="6150" userDrawn="1">
          <p15:clr>
            <a:srgbClr val="FBAE40"/>
          </p15:clr>
        </p15:guide>
        <p15:guide id="23" pos="6265" userDrawn="1">
          <p15:clr>
            <a:srgbClr val="FBAE40"/>
          </p15:clr>
        </p15:guide>
        <p15:guide id="24" pos="6742" userDrawn="1">
          <p15:clr>
            <a:srgbClr val="FBAE40"/>
          </p15:clr>
        </p15:guide>
        <p15:guide id="25" pos="6857" userDrawn="1">
          <p15:clr>
            <a:srgbClr val="FBAE40"/>
          </p15:clr>
        </p15:guide>
        <p15:guide id="26" pos="7334" userDrawn="1">
          <p15:clr>
            <a:srgbClr val="FBAE40"/>
          </p15:clr>
        </p15:guide>
        <p15:guide id="27" orient="horz" userDrawn="1">
          <p15:clr>
            <a:srgbClr val="FBAE40"/>
          </p15:clr>
        </p15:guide>
        <p15:guide id="28" orient="horz" pos="4320" userDrawn="1">
          <p15:clr>
            <a:srgbClr val="FBAE40"/>
          </p15:clr>
        </p15:guide>
        <p15:guide id="29" orient="horz" pos="288" userDrawn="1">
          <p15:clr>
            <a:srgbClr val="FBAE40"/>
          </p15:clr>
        </p15:guide>
        <p15:guide id="30" orient="horz" pos="816" userDrawn="1">
          <p15:clr>
            <a:srgbClr val="FBAE40"/>
          </p15:clr>
        </p15:guide>
        <p15:guide id="31" orient="horz" pos="931" userDrawn="1">
          <p15:clr>
            <a:srgbClr val="FBAE40"/>
          </p15:clr>
        </p15:guide>
        <p15:guide id="32" orient="horz" pos="1459" userDrawn="1">
          <p15:clr>
            <a:srgbClr val="FBAE40"/>
          </p15:clr>
        </p15:guide>
        <p15:guide id="33" orient="horz" pos="1574" userDrawn="1">
          <p15:clr>
            <a:srgbClr val="FBAE40"/>
          </p15:clr>
        </p15:guide>
        <p15:guide id="34" orient="horz" pos="2102" userDrawn="1">
          <p15:clr>
            <a:srgbClr val="FBAE40"/>
          </p15:clr>
        </p15:guide>
        <p15:guide id="35" orient="horz" pos="2217" userDrawn="1">
          <p15:clr>
            <a:srgbClr val="FBAE40"/>
          </p15:clr>
        </p15:guide>
        <p15:guide id="36" orient="horz" pos="2745" userDrawn="1">
          <p15:clr>
            <a:srgbClr val="FBAE40"/>
          </p15:clr>
        </p15:guide>
        <p15:guide id="37" orient="horz" pos="2860" userDrawn="1">
          <p15:clr>
            <a:srgbClr val="FBAE40"/>
          </p15:clr>
        </p15:guide>
        <p15:guide id="38" orient="horz" pos="3388" userDrawn="1">
          <p15:clr>
            <a:srgbClr val="FBAE40"/>
          </p15:clr>
        </p15:guide>
        <p15:guide id="39" orient="horz" pos="3504" userDrawn="1">
          <p15:clr>
            <a:srgbClr val="FBAE40"/>
          </p15:clr>
        </p15:guide>
        <p15:guide id="40" orient="horz" pos="40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Presenation Title Footer">
            <a:extLst>
              <a:ext uri="{FF2B5EF4-FFF2-40B4-BE49-F238E27FC236}">
                <a16:creationId xmlns:a16="http://schemas.microsoft.com/office/drawing/2014/main" id="{5743D3FB-D8B4-73B9-0972-DBFB37F5D69B}"/>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Tree>
    <p:extLst>
      <p:ext uri="{BB962C8B-B14F-4D97-AF65-F5344CB8AC3E}">
        <p14:creationId xmlns:p14="http://schemas.microsoft.com/office/powerpoint/2010/main" val="40113782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27AF5A6-F851-FB63-1669-61D5739419EF}"/>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E6ED642B-92EB-1734-E5D9-077003B8A6E2}"/>
              </a:ext>
            </a:extLst>
          </p:cNvPr>
          <p:cNvSpPr>
            <a:spLocks noGrp="1"/>
          </p:cNvSpPr>
          <p:nvPr>
            <p:ph idx="1"/>
          </p:nvPr>
        </p:nvSpPr>
        <p:spPr>
          <a:xfrm>
            <a:off x="4306824" y="457200"/>
            <a:ext cx="7336536" cy="57607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a:extLst>
              <a:ext uri="{FF2B5EF4-FFF2-40B4-BE49-F238E27FC236}">
                <a16:creationId xmlns:a16="http://schemas.microsoft.com/office/drawing/2014/main" id="{7CA6B0FB-DB4A-6DCB-F760-974288FA2820}"/>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F0AA9804-C8FE-28D4-18D5-7F9DCA5851F4}"/>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574855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DF8F8D25-E665-0209-243E-C399F20D96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Picture Placeholder 2">
            <a:extLst>
              <a:ext uri="{FF2B5EF4-FFF2-40B4-BE49-F238E27FC236}">
                <a16:creationId xmlns:a16="http://schemas.microsoft.com/office/drawing/2014/main" id="{69667B8E-3FB1-AED5-8499-96A869DE570A}"/>
              </a:ext>
            </a:extLst>
          </p:cNvPr>
          <p:cNvSpPr>
            <a:spLocks noGrp="1"/>
          </p:cNvSpPr>
          <p:nvPr>
            <p:ph type="pic" idx="1"/>
          </p:nvPr>
        </p:nvSpPr>
        <p:spPr>
          <a:xfrm>
            <a:off x="4306824" y="457200"/>
            <a:ext cx="7333488" cy="5760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60A7C2-6F8A-E515-E20F-4EDB3F618E15}"/>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649B8AEF-8CB1-ED90-43F3-6A746020190B}"/>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8196140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7B727-76AE-E598-387E-27D5ED6BA62B}"/>
              </a:ext>
            </a:extLst>
          </p:cNvPr>
          <p:cNvSpPr>
            <a:spLocks noGrp="1"/>
          </p:cNvSpPr>
          <p:nvPr>
            <p:ph type="body" idx="1"/>
          </p:nvPr>
        </p:nvSpPr>
        <p:spPr>
          <a:xfrm>
            <a:off x="546100" y="1825625"/>
            <a:ext cx="11099800" cy="4389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5A65C17A-A8EA-6066-3EC9-89C46D9275D6}"/>
              </a:ext>
            </a:extLst>
          </p:cNvPr>
          <p:cNvSpPr>
            <a:spLocks noGrp="1"/>
          </p:cNvSpPr>
          <p:nvPr>
            <p:ph type="title"/>
          </p:nvPr>
        </p:nvSpPr>
        <p:spPr>
          <a:xfrm>
            <a:off x="546100" y="457200"/>
            <a:ext cx="11099800" cy="109728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59129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AF1-D41C-6ED0-3DDD-7C0F0AD82384}"/>
              </a:ext>
            </a:extLst>
          </p:cNvPr>
          <p:cNvSpPr>
            <a:spLocks noGrp="1"/>
          </p:cNvSpPr>
          <p:nvPr>
            <p:ph type="title"/>
          </p:nvPr>
        </p:nvSpPr>
        <p:spPr/>
        <p:txBody>
          <a:bodyPr/>
          <a:lstStyle/>
          <a:p>
            <a:r>
              <a:rPr lang="en-US" dirty="0"/>
              <a:t>Theme Style Guide</a:t>
            </a:r>
          </a:p>
        </p:txBody>
      </p:sp>
      <p:graphicFrame>
        <p:nvGraphicFramePr>
          <p:cNvPr id="3" name="Table 2">
            <a:extLst>
              <a:ext uri="{FF2B5EF4-FFF2-40B4-BE49-F238E27FC236}">
                <a16:creationId xmlns:a16="http://schemas.microsoft.com/office/drawing/2014/main" id="{D397CC35-0F6C-BAA3-5A01-32A5C8874FB7}"/>
              </a:ext>
            </a:extLst>
          </p:cNvPr>
          <p:cNvGraphicFramePr>
            <a:graphicFrameLocks noGrp="1"/>
          </p:cNvGraphicFramePr>
          <p:nvPr>
            <p:extLst>
              <p:ext uri="{D42A27DB-BD31-4B8C-83A1-F6EECF244321}">
                <p14:modId xmlns:p14="http://schemas.microsoft.com/office/powerpoint/2010/main" val="3420276839"/>
              </p:ext>
            </p:extLst>
          </p:nvPr>
        </p:nvGraphicFramePr>
        <p:xfrm>
          <a:off x="547688" y="1477963"/>
          <a:ext cx="7739994" cy="2595880"/>
        </p:xfrm>
        <a:graphic>
          <a:graphicData uri="http://schemas.openxmlformats.org/drawingml/2006/table">
            <a:tbl>
              <a:tblPr firstRow="1" bandRow="1">
                <a:tableStyleId>{5C22544A-7EE6-4342-B048-85BDC9FD1C3A}</a:tableStyleId>
              </a:tblPr>
              <a:tblGrid>
                <a:gridCol w="1295210">
                  <a:extLst>
                    <a:ext uri="{9D8B030D-6E8A-4147-A177-3AD203B41FA5}">
                      <a16:colId xmlns:a16="http://schemas.microsoft.com/office/drawing/2014/main" val="3749007155"/>
                    </a:ext>
                  </a:extLst>
                </a:gridCol>
                <a:gridCol w="2709333">
                  <a:extLst>
                    <a:ext uri="{9D8B030D-6E8A-4147-A177-3AD203B41FA5}">
                      <a16:colId xmlns:a16="http://schemas.microsoft.com/office/drawing/2014/main" val="1761761360"/>
                    </a:ext>
                  </a:extLst>
                </a:gridCol>
                <a:gridCol w="3735451">
                  <a:extLst>
                    <a:ext uri="{9D8B030D-6E8A-4147-A177-3AD203B41FA5}">
                      <a16:colId xmlns:a16="http://schemas.microsoft.com/office/drawing/2014/main" val="801812722"/>
                    </a:ext>
                  </a:extLst>
                </a:gridCol>
              </a:tblGrid>
              <a:tr h="370840">
                <a:tc>
                  <a:txBody>
                    <a:bodyPr/>
                    <a:lstStyle/>
                    <a:p>
                      <a:r>
                        <a:rPr lang="en-US" dirty="0"/>
                        <a:t>Accent Slot</a:t>
                      </a:r>
                    </a:p>
                  </a:txBody>
                  <a:tcPr/>
                </a:tc>
                <a:tc>
                  <a:txBody>
                    <a:bodyPr/>
                    <a:lstStyle/>
                    <a:p>
                      <a:r>
                        <a:rPr lang="en-US" dirty="0"/>
                        <a:t>Hext Color</a:t>
                      </a:r>
                    </a:p>
                  </a:txBody>
                  <a:tcPr/>
                </a:tc>
                <a:tc>
                  <a:txBody>
                    <a:bodyPr/>
                    <a:lstStyle/>
                    <a:p>
                      <a:r>
                        <a:rPr lang="en-US" dirty="0"/>
                        <a:t>Usage</a:t>
                      </a:r>
                    </a:p>
                  </a:txBody>
                  <a:tcPr/>
                </a:tc>
                <a:extLst>
                  <a:ext uri="{0D108BD9-81ED-4DB2-BD59-A6C34878D82A}">
                    <a16:rowId xmlns:a16="http://schemas.microsoft.com/office/drawing/2014/main" val="844874395"/>
                  </a:ext>
                </a:extLst>
              </a:tr>
              <a:tr h="370840">
                <a:tc>
                  <a:txBody>
                    <a:bodyPr/>
                    <a:lstStyle/>
                    <a:p>
                      <a:r>
                        <a:rPr lang="en-US" dirty="0"/>
                        <a:t>Accent 1</a:t>
                      </a:r>
                    </a:p>
                  </a:txBody>
                  <a:tcPr/>
                </a:tc>
                <a:tc>
                  <a:txBody>
                    <a:bodyPr/>
                    <a:lstStyle/>
                    <a:p>
                      <a:r>
                        <a:rPr lang="en-US" dirty="0"/>
                        <a:t>#XXXXXX</a:t>
                      </a:r>
                    </a:p>
                  </a:txBody>
                  <a:tcPr/>
                </a:tc>
                <a:tc>
                  <a:txBody>
                    <a:bodyPr/>
                    <a:lstStyle/>
                    <a:p>
                      <a:r>
                        <a:rPr lang="en-US" dirty="0"/>
                        <a:t>Slide Titles, major headings</a:t>
                      </a:r>
                    </a:p>
                  </a:txBody>
                  <a:tcPr/>
                </a:tc>
                <a:extLst>
                  <a:ext uri="{0D108BD9-81ED-4DB2-BD59-A6C34878D82A}">
                    <a16:rowId xmlns:a16="http://schemas.microsoft.com/office/drawing/2014/main" val="2448803630"/>
                  </a:ext>
                </a:extLst>
              </a:tr>
              <a:tr h="370840">
                <a:tc>
                  <a:txBody>
                    <a:bodyPr/>
                    <a:lstStyle/>
                    <a:p>
                      <a:r>
                        <a:rPr lang="en-US" dirty="0"/>
                        <a:t>Accent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#XXXXXX</a:t>
                      </a:r>
                    </a:p>
                  </a:txBody>
                  <a:tcPr/>
                </a:tc>
                <a:tc>
                  <a:txBody>
                    <a:bodyPr/>
                    <a:lstStyle/>
                    <a:p>
                      <a:r>
                        <a:rPr lang="en-US" dirty="0"/>
                        <a:t>Secondary Headers, comparison titles</a:t>
                      </a:r>
                    </a:p>
                  </a:txBody>
                  <a:tcPr/>
                </a:tc>
                <a:extLst>
                  <a:ext uri="{0D108BD9-81ED-4DB2-BD59-A6C34878D82A}">
                    <a16:rowId xmlns:a16="http://schemas.microsoft.com/office/drawing/2014/main" val="475053158"/>
                  </a:ext>
                </a:extLst>
              </a:tr>
              <a:tr h="370840">
                <a:tc>
                  <a:txBody>
                    <a:bodyPr/>
                    <a:lstStyle/>
                    <a:p>
                      <a:r>
                        <a:rPr lang="en-US" dirty="0"/>
                        <a:t>Accent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#XXXXXX</a:t>
                      </a:r>
                    </a:p>
                  </a:txBody>
                  <a:tcPr/>
                </a:tc>
                <a:tc>
                  <a:txBody>
                    <a:bodyPr/>
                    <a:lstStyle/>
                    <a:p>
                      <a:r>
                        <a:rPr lang="en-US" dirty="0"/>
                        <a:t>Highlight callouts, icon files</a:t>
                      </a:r>
                    </a:p>
                  </a:txBody>
                  <a:tcPr/>
                </a:tc>
                <a:extLst>
                  <a:ext uri="{0D108BD9-81ED-4DB2-BD59-A6C34878D82A}">
                    <a16:rowId xmlns:a16="http://schemas.microsoft.com/office/drawing/2014/main" val="957745377"/>
                  </a:ext>
                </a:extLst>
              </a:tr>
              <a:tr h="370840">
                <a:tc>
                  <a:txBody>
                    <a:bodyPr/>
                    <a:lstStyle/>
                    <a:p>
                      <a:r>
                        <a:rPr lang="en-US" dirty="0"/>
                        <a:t>Accent 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#XXXXXX</a:t>
                      </a:r>
                    </a:p>
                  </a:txBody>
                  <a:tcPr/>
                </a:tc>
                <a:tc>
                  <a:txBody>
                    <a:bodyPr/>
                    <a:lstStyle/>
                    <a:p>
                      <a:r>
                        <a:rPr lang="en-US" dirty="0"/>
                        <a:t>Links, interactive elements</a:t>
                      </a:r>
                    </a:p>
                  </a:txBody>
                  <a:tcPr/>
                </a:tc>
                <a:extLst>
                  <a:ext uri="{0D108BD9-81ED-4DB2-BD59-A6C34878D82A}">
                    <a16:rowId xmlns:a16="http://schemas.microsoft.com/office/drawing/2014/main" val="1803543067"/>
                  </a:ext>
                </a:extLst>
              </a:tr>
              <a:tr h="370840">
                <a:tc>
                  <a:txBody>
                    <a:bodyPr/>
                    <a:lstStyle/>
                    <a:p>
                      <a:r>
                        <a:rPr lang="en-US" dirty="0"/>
                        <a:t>Accent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#XXXXXX</a:t>
                      </a:r>
                    </a:p>
                  </a:txBody>
                  <a:tcPr/>
                </a:tc>
                <a:tc>
                  <a:txBody>
                    <a:bodyPr/>
                    <a:lstStyle/>
                    <a:p>
                      <a:r>
                        <a:rPr lang="en-US" dirty="0"/>
                        <a:t>Alerts, warnings, caution text</a:t>
                      </a:r>
                    </a:p>
                  </a:txBody>
                  <a:tcPr/>
                </a:tc>
                <a:extLst>
                  <a:ext uri="{0D108BD9-81ED-4DB2-BD59-A6C34878D82A}">
                    <a16:rowId xmlns:a16="http://schemas.microsoft.com/office/drawing/2014/main" val="1178434252"/>
                  </a:ext>
                </a:extLst>
              </a:tr>
              <a:tr h="370840">
                <a:tc>
                  <a:txBody>
                    <a:bodyPr/>
                    <a:lstStyle/>
                    <a:p>
                      <a:r>
                        <a:rPr lang="en-US" dirty="0"/>
                        <a:t>Accent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#XXXXXX</a:t>
                      </a:r>
                    </a:p>
                  </a:txBody>
                  <a:tcPr/>
                </a:tc>
                <a:tc>
                  <a:txBody>
                    <a:bodyPr/>
                    <a:lstStyle/>
                    <a:p>
                      <a:r>
                        <a:rPr lang="en-US" dirty="0"/>
                        <a:t>Captions, footers, diver lines</a:t>
                      </a:r>
                    </a:p>
                  </a:txBody>
                  <a:tcPr/>
                </a:tc>
                <a:extLst>
                  <a:ext uri="{0D108BD9-81ED-4DB2-BD59-A6C34878D82A}">
                    <a16:rowId xmlns:a16="http://schemas.microsoft.com/office/drawing/2014/main" val="1282975798"/>
                  </a:ext>
                </a:extLst>
              </a:tr>
            </a:tbl>
          </a:graphicData>
        </a:graphic>
      </p:graphicFrame>
      <p:sp>
        <p:nvSpPr>
          <p:cNvPr id="4" name="Oval 3">
            <a:extLst>
              <a:ext uri="{FF2B5EF4-FFF2-40B4-BE49-F238E27FC236}">
                <a16:creationId xmlns:a16="http://schemas.microsoft.com/office/drawing/2014/main" id="{C8546C5D-A4EE-F35D-2D8E-680D80F57F86}"/>
              </a:ext>
            </a:extLst>
          </p:cNvPr>
          <p:cNvSpPr/>
          <p:nvPr/>
        </p:nvSpPr>
        <p:spPr>
          <a:xfrm>
            <a:off x="2915322" y="1904104"/>
            <a:ext cx="269203" cy="290456"/>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D2290A4-BDE2-054A-47EC-1BC2F77C3F33}"/>
              </a:ext>
            </a:extLst>
          </p:cNvPr>
          <p:cNvSpPr/>
          <p:nvPr/>
        </p:nvSpPr>
        <p:spPr>
          <a:xfrm>
            <a:off x="2915319" y="2252918"/>
            <a:ext cx="269203" cy="290456"/>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B8BC0E4-C53D-535E-002C-0BC51B95DDFF}"/>
              </a:ext>
            </a:extLst>
          </p:cNvPr>
          <p:cNvSpPr/>
          <p:nvPr/>
        </p:nvSpPr>
        <p:spPr>
          <a:xfrm>
            <a:off x="2915320" y="2620228"/>
            <a:ext cx="269203" cy="290456"/>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B4A3155-A736-C9A5-0EEF-D1AB8A2824C1}"/>
              </a:ext>
            </a:extLst>
          </p:cNvPr>
          <p:cNvSpPr/>
          <p:nvPr/>
        </p:nvSpPr>
        <p:spPr>
          <a:xfrm>
            <a:off x="2915321" y="2997244"/>
            <a:ext cx="269203" cy="290456"/>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EFC58A0-C84B-E800-A29F-8BD631821F0A}"/>
              </a:ext>
            </a:extLst>
          </p:cNvPr>
          <p:cNvSpPr/>
          <p:nvPr/>
        </p:nvSpPr>
        <p:spPr>
          <a:xfrm>
            <a:off x="2915322" y="3374260"/>
            <a:ext cx="269203" cy="290456"/>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7C5B36C-D344-37D5-096C-BF4411507B12}"/>
              </a:ext>
            </a:extLst>
          </p:cNvPr>
          <p:cNvSpPr/>
          <p:nvPr/>
        </p:nvSpPr>
        <p:spPr>
          <a:xfrm>
            <a:off x="2915322" y="3732740"/>
            <a:ext cx="269203" cy="290456"/>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07BA981-2A48-EA4C-5096-8B38DBC5E421}"/>
              </a:ext>
            </a:extLst>
          </p:cNvPr>
          <p:cNvSpPr/>
          <p:nvPr/>
        </p:nvSpPr>
        <p:spPr>
          <a:xfrm>
            <a:off x="8566760" y="1539720"/>
            <a:ext cx="1783043" cy="838200"/>
          </a:xfrm>
          <a:prstGeom prst="roundRect">
            <a:avLst/>
          </a:prstGeom>
          <a:solidFill>
            <a:schemeClr val="accent3">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Corina</a:t>
            </a:r>
          </a:p>
        </p:txBody>
      </p:sp>
      <p:sp>
        <p:nvSpPr>
          <p:cNvPr id="11" name="Rectangle: Rounded Corners 10">
            <a:extLst>
              <a:ext uri="{FF2B5EF4-FFF2-40B4-BE49-F238E27FC236}">
                <a16:creationId xmlns:a16="http://schemas.microsoft.com/office/drawing/2014/main" id="{D592430E-8DB5-913B-2AFF-669446BEA01F}"/>
              </a:ext>
            </a:extLst>
          </p:cNvPr>
          <p:cNvSpPr/>
          <p:nvPr/>
        </p:nvSpPr>
        <p:spPr>
          <a:xfrm>
            <a:off x="10408957" y="1539720"/>
            <a:ext cx="1783043" cy="838200"/>
          </a:xfrm>
          <a:prstGeom prst="roundRect">
            <a:avLst/>
          </a:prstGeom>
          <a:solidFill>
            <a:schemeClr val="accent2">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Corina</a:t>
            </a:r>
          </a:p>
        </p:txBody>
      </p:sp>
      <p:sp>
        <p:nvSpPr>
          <p:cNvPr id="12" name="Rectangle: Rounded Corners 11">
            <a:extLst>
              <a:ext uri="{FF2B5EF4-FFF2-40B4-BE49-F238E27FC236}">
                <a16:creationId xmlns:a16="http://schemas.microsoft.com/office/drawing/2014/main" id="{D549884A-533C-05DF-3CBC-85C8D7E44BE9}"/>
              </a:ext>
            </a:extLst>
          </p:cNvPr>
          <p:cNvSpPr/>
          <p:nvPr/>
        </p:nvSpPr>
        <p:spPr>
          <a:xfrm>
            <a:off x="8566760" y="2498725"/>
            <a:ext cx="1783043" cy="838200"/>
          </a:xfrm>
          <a:prstGeom prst="roundRect">
            <a:avLst/>
          </a:prstGeom>
          <a:solidFill>
            <a:schemeClr val="accent6">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Corina</a:t>
            </a:r>
          </a:p>
        </p:txBody>
      </p:sp>
      <p:sp>
        <p:nvSpPr>
          <p:cNvPr id="13" name="Rectangle: Rounded Corners 12">
            <a:extLst>
              <a:ext uri="{FF2B5EF4-FFF2-40B4-BE49-F238E27FC236}">
                <a16:creationId xmlns:a16="http://schemas.microsoft.com/office/drawing/2014/main" id="{AEA5219D-F32F-7171-90DA-CB4E8AA012EA}"/>
              </a:ext>
            </a:extLst>
          </p:cNvPr>
          <p:cNvSpPr/>
          <p:nvPr/>
        </p:nvSpPr>
        <p:spPr>
          <a:xfrm>
            <a:off x="10408957" y="2498725"/>
            <a:ext cx="1783043" cy="838200"/>
          </a:xfrm>
          <a:prstGeom prst="roundRect">
            <a:avLst/>
          </a:prstGeom>
          <a:solidFill>
            <a:schemeClr val="accent6">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Corina</a:t>
            </a:r>
          </a:p>
        </p:txBody>
      </p:sp>
      <p:sp>
        <p:nvSpPr>
          <p:cNvPr id="14" name="Rectangle: Rounded Corners 13">
            <a:extLst>
              <a:ext uri="{FF2B5EF4-FFF2-40B4-BE49-F238E27FC236}">
                <a16:creationId xmlns:a16="http://schemas.microsoft.com/office/drawing/2014/main" id="{DC14154C-F259-183D-5E0C-FC0B09AACAB1}"/>
              </a:ext>
            </a:extLst>
          </p:cNvPr>
          <p:cNvSpPr/>
          <p:nvPr/>
        </p:nvSpPr>
        <p:spPr>
          <a:xfrm>
            <a:off x="8566760" y="3523786"/>
            <a:ext cx="1783043" cy="838200"/>
          </a:xfrm>
          <a:prstGeom prst="roundRect">
            <a:avLst/>
          </a:prstGeom>
          <a:solidFill>
            <a:schemeClr val="accent3">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Corina</a:t>
            </a:r>
          </a:p>
        </p:txBody>
      </p:sp>
      <p:sp>
        <p:nvSpPr>
          <p:cNvPr id="15" name="Rectangle: Rounded Corners 14">
            <a:extLst>
              <a:ext uri="{FF2B5EF4-FFF2-40B4-BE49-F238E27FC236}">
                <a16:creationId xmlns:a16="http://schemas.microsoft.com/office/drawing/2014/main" id="{B488F650-984E-E7C0-6D02-1CECB16BD13C}"/>
              </a:ext>
            </a:extLst>
          </p:cNvPr>
          <p:cNvSpPr/>
          <p:nvPr/>
        </p:nvSpPr>
        <p:spPr>
          <a:xfrm>
            <a:off x="10408957" y="3523786"/>
            <a:ext cx="1783043" cy="838200"/>
          </a:xfrm>
          <a:prstGeom prst="roundRect">
            <a:avLst/>
          </a:prstGeom>
          <a:solidFill>
            <a:schemeClr val="accent2">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Corina</a:t>
            </a:r>
          </a:p>
        </p:txBody>
      </p:sp>
      <p:sp>
        <p:nvSpPr>
          <p:cNvPr id="16" name="Rectangle: Rounded Corners 15">
            <a:extLst>
              <a:ext uri="{FF2B5EF4-FFF2-40B4-BE49-F238E27FC236}">
                <a16:creationId xmlns:a16="http://schemas.microsoft.com/office/drawing/2014/main" id="{B790FDD8-AFE3-FE0E-56D3-C277071100E3}"/>
              </a:ext>
            </a:extLst>
          </p:cNvPr>
          <p:cNvSpPr/>
          <p:nvPr/>
        </p:nvSpPr>
        <p:spPr>
          <a:xfrm>
            <a:off x="8566759" y="4724400"/>
            <a:ext cx="1783043" cy="838200"/>
          </a:xfrm>
          <a:prstGeom prst="round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002711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rusty sign on a pole&#10;&#10;AI-generated content may be incorrect.">
            <a:extLst>
              <a:ext uri="{FF2B5EF4-FFF2-40B4-BE49-F238E27FC236}">
                <a16:creationId xmlns:a16="http://schemas.microsoft.com/office/drawing/2014/main" id="{864D54F3-295D-935F-3456-DB44754302A1}"/>
              </a:ext>
            </a:extLst>
          </p:cNvPr>
          <p:cNvPicPr>
            <a:picLocks noChangeAspect="1"/>
          </p:cNvPicPr>
          <p:nvPr/>
        </p:nvPicPr>
        <p:blipFill>
          <a:blip r:embed="rId3"/>
          <a:srcRect t="18378" r="2" b="15165"/>
          <a:stretch>
            <a:fillRect/>
          </a:stretch>
        </p:blipFill>
        <p:spPr>
          <a:xfrm>
            <a:off x="546100" y="1825625"/>
            <a:ext cx="11099800" cy="4389120"/>
          </a:xfrm>
          <a:prstGeom prst="rect">
            <a:avLst/>
          </a:prstGeom>
          <a:noFill/>
        </p:spPr>
      </p:pic>
      <p:sp>
        <p:nvSpPr>
          <p:cNvPr id="3" name="Title 1">
            <a:extLst>
              <a:ext uri="{FF2B5EF4-FFF2-40B4-BE49-F238E27FC236}">
                <a16:creationId xmlns:a16="http://schemas.microsoft.com/office/drawing/2014/main" id="{6C98486A-C8DE-19D8-4D4D-DAC4ADD9F8B3}"/>
              </a:ext>
            </a:extLst>
          </p:cNvPr>
          <p:cNvSpPr txBox="1">
            <a:spLocks/>
          </p:cNvSpPr>
          <p:nvPr/>
        </p:nvSpPr>
        <p:spPr>
          <a:xfrm>
            <a:off x="546100" y="457200"/>
            <a:ext cx="11099800" cy="1097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Retry Policies</a:t>
            </a:r>
          </a:p>
        </p:txBody>
      </p:sp>
    </p:spTree>
    <p:extLst>
      <p:ext uri="{BB962C8B-B14F-4D97-AF65-F5344CB8AC3E}">
        <p14:creationId xmlns:p14="http://schemas.microsoft.com/office/powerpoint/2010/main" val="119255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covering her face with her hands&#10;&#10;AI-generated content may be incorrect.">
            <a:extLst>
              <a:ext uri="{FF2B5EF4-FFF2-40B4-BE49-F238E27FC236}">
                <a16:creationId xmlns:a16="http://schemas.microsoft.com/office/drawing/2014/main" id="{271EFB14-68B6-4D94-2DAA-2829B44E28BC}"/>
              </a:ext>
            </a:extLst>
          </p:cNvPr>
          <p:cNvPicPr>
            <a:picLocks noGrp="1" noChangeAspect="1"/>
          </p:cNvPicPr>
          <p:nvPr>
            <p:ph sz="half" idx="1"/>
          </p:nvPr>
        </p:nvPicPr>
        <p:blipFill>
          <a:blip r:embed="rId3"/>
          <a:stretch>
            <a:fillRect/>
          </a:stretch>
        </p:blipFill>
        <p:spPr>
          <a:xfrm>
            <a:off x="549275" y="2201069"/>
            <a:ext cx="5457825" cy="3638550"/>
          </a:xfrm>
        </p:spPr>
      </p:pic>
      <p:sp>
        <p:nvSpPr>
          <p:cNvPr id="4" name="Title 3">
            <a:extLst>
              <a:ext uri="{FF2B5EF4-FFF2-40B4-BE49-F238E27FC236}">
                <a16:creationId xmlns:a16="http://schemas.microsoft.com/office/drawing/2014/main" id="{7F69B265-F5BD-FC1F-B25D-B8C79B93356C}"/>
              </a:ext>
            </a:extLst>
          </p:cNvPr>
          <p:cNvSpPr>
            <a:spLocks noGrp="1"/>
          </p:cNvSpPr>
          <p:nvPr>
            <p:ph type="title"/>
          </p:nvPr>
        </p:nvSpPr>
        <p:spPr/>
        <p:txBody>
          <a:bodyPr/>
          <a:lstStyle/>
          <a:p>
            <a:r>
              <a:rPr lang="en-US" dirty="0"/>
              <a:t>Exponential Backoff</a:t>
            </a:r>
          </a:p>
        </p:txBody>
      </p:sp>
      <p:sp>
        <p:nvSpPr>
          <p:cNvPr id="7" name="TextBox 6">
            <a:extLst>
              <a:ext uri="{FF2B5EF4-FFF2-40B4-BE49-F238E27FC236}">
                <a16:creationId xmlns:a16="http://schemas.microsoft.com/office/drawing/2014/main" id="{80EAFAA9-642B-FE47-E30C-B75833A26467}"/>
              </a:ext>
            </a:extLst>
          </p:cNvPr>
          <p:cNvSpPr txBox="1"/>
          <p:nvPr/>
        </p:nvSpPr>
        <p:spPr>
          <a:xfrm>
            <a:off x="540948" y="1315328"/>
            <a:ext cx="1896096" cy="461665"/>
          </a:xfrm>
          <a:prstGeom prst="rect">
            <a:avLst/>
          </a:prstGeom>
          <a:noFill/>
        </p:spPr>
        <p:txBody>
          <a:bodyPr wrap="none" rtlCol="0">
            <a:spAutoFit/>
          </a:bodyPr>
          <a:lstStyle/>
          <a:p>
            <a:r>
              <a:rPr lang="en-US" sz="2400" b="1" dirty="0">
                <a:solidFill>
                  <a:schemeClr val="accent6"/>
                </a:solidFill>
              </a:rPr>
              <a:t>Retry Policies</a:t>
            </a:r>
          </a:p>
        </p:txBody>
      </p:sp>
      <p:sp>
        <p:nvSpPr>
          <p:cNvPr id="8" name="Rectangle: Rounded Corners 7">
            <a:extLst>
              <a:ext uri="{FF2B5EF4-FFF2-40B4-BE49-F238E27FC236}">
                <a16:creationId xmlns:a16="http://schemas.microsoft.com/office/drawing/2014/main" id="{0AA2A1D1-2781-FC6D-5EFF-3D907BD0D353}"/>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Exponential Increase</a:t>
            </a:r>
          </a:p>
        </p:txBody>
      </p:sp>
      <p:sp>
        <p:nvSpPr>
          <p:cNvPr id="9" name="Rectangle: Rounded Corners 8">
            <a:extLst>
              <a:ext uri="{FF2B5EF4-FFF2-40B4-BE49-F238E27FC236}">
                <a16:creationId xmlns:a16="http://schemas.microsoft.com/office/drawing/2014/main" id="{EBFF3C52-8A88-16C1-BC15-B9EFCB938BF2}"/>
              </a:ext>
            </a:extLst>
          </p:cNvPr>
          <p:cNvSpPr/>
          <p:nvPr/>
        </p:nvSpPr>
        <p:spPr>
          <a:xfrm>
            <a:off x="6965653" y="3805238"/>
            <a:ext cx="409343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Cap Maximum Wait Time</a:t>
            </a:r>
          </a:p>
        </p:txBody>
      </p:sp>
    </p:spTree>
    <p:extLst>
      <p:ext uri="{BB962C8B-B14F-4D97-AF65-F5344CB8AC3E}">
        <p14:creationId xmlns:p14="http://schemas.microsoft.com/office/powerpoint/2010/main" val="3654479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television with a broken screen&#10;&#10;AI-generated content may be incorrect.">
            <a:extLst>
              <a:ext uri="{FF2B5EF4-FFF2-40B4-BE49-F238E27FC236}">
                <a16:creationId xmlns:a16="http://schemas.microsoft.com/office/drawing/2014/main" id="{A32B3E28-AA1E-1D34-4559-6125D9064C4A}"/>
              </a:ext>
            </a:extLst>
          </p:cNvPr>
          <p:cNvPicPr>
            <a:picLocks noGrp="1" noChangeAspect="1"/>
          </p:cNvPicPr>
          <p:nvPr>
            <p:ph sz="half" idx="1"/>
          </p:nvPr>
        </p:nvPicPr>
        <p:blipFill>
          <a:blip r:embed="rId3"/>
          <a:stretch>
            <a:fillRect/>
          </a:stretch>
        </p:blipFill>
        <p:spPr>
          <a:xfrm>
            <a:off x="549275" y="2490953"/>
            <a:ext cx="5457825" cy="3058781"/>
          </a:xfrm>
        </p:spPr>
      </p:pic>
      <p:sp>
        <p:nvSpPr>
          <p:cNvPr id="4" name="Title 3">
            <a:extLst>
              <a:ext uri="{FF2B5EF4-FFF2-40B4-BE49-F238E27FC236}">
                <a16:creationId xmlns:a16="http://schemas.microsoft.com/office/drawing/2014/main" id="{FF35A54B-849C-66EA-16E1-A279B012F8C7}"/>
              </a:ext>
            </a:extLst>
          </p:cNvPr>
          <p:cNvSpPr>
            <a:spLocks noGrp="1"/>
          </p:cNvSpPr>
          <p:nvPr>
            <p:ph type="title"/>
          </p:nvPr>
        </p:nvSpPr>
        <p:spPr/>
        <p:txBody>
          <a:bodyPr/>
          <a:lstStyle/>
          <a:p>
            <a:r>
              <a:rPr lang="en-US" dirty="0"/>
              <a:t>Jitter</a:t>
            </a:r>
          </a:p>
        </p:txBody>
      </p:sp>
      <p:sp>
        <p:nvSpPr>
          <p:cNvPr id="7" name="TextBox 6">
            <a:extLst>
              <a:ext uri="{FF2B5EF4-FFF2-40B4-BE49-F238E27FC236}">
                <a16:creationId xmlns:a16="http://schemas.microsoft.com/office/drawing/2014/main" id="{640675A0-F1E0-F946-FF21-C96CBA744A2A}"/>
              </a:ext>
            </a:extLst>
          </p:cNvPr>
          <p:cNvSpPr txBox="1"/>
          <p:nvPr/>
        </p:nvSpPr>
        <p:spPr>
          <a:xfrm>
            <a:off x="540948" y="1315328"/>
            <a:ext cx="1896096" cy="461665"/>
          </a:xfrm>
          <a:prstGeom prst="rect">
            <a:avLst/>
          </a:prstGeom>
          <a:noFill/>
        </p:spPr>
        <p:txBody>
          <a:bodyPr wrap="none" rtlCol="0">
            <a:spAutoFit/>
          </a:bodyPr>
          <a:lstStyle/>
          <a:p>
            <a:r>
              <a:rPr lang="en-US" sz="2400" b="1" dirty="0">
                <a:solidFill>
                  <a:schemeClr val="accent6"/>
                </a:solidFill>
              </a:rPr>
              <a:t>Retry Policies</a:t>
            </a:r>
          </a:p>
        </p:txBody>
      </p:sp>
      <p:sp>
        <p:nvSpPr>
          <p:cNvPr id="8" name="Rectangle: Rounded Corners 7">
            <a:extLst>
              <a:ext uri="{FF2B5EF4-FFF2-40B4-BE49-F238E27FC236}">
                <a16:creationId xmlns:a16="http://schemas.microsoft.com/office/drawing/2014/main" id="{924674F0-12D0-8D5B-F8BD-214D4093744F}"/>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Random Jitter</a:t>
            </a:r>
          </a:p>
        </p:txBody>
      </p:sp>
      <p:sp>
        <p:nvSpPr>
          <p:cNvPr id="9" name="Rectangle: Rounded Corners 8">
            <a:extLst>
              <a:ext uri="{FF2B5EF4-FFF2-40B4-BE49-F238E27FC236}">
                <a16:creationId xmlns:a16="http://schemas.microsoft.com/office/drawing/2014/main" id="{F03B717D-813F-7802-7E14-8C369D59661B}"/>
              </a:ext>
            </a:extLst>
          </p:cNvPr>
          <p:cNvSpPr/>
          <p:nvPr/>
        </p:nvSpPr>
        <p:spPr>
          <a:xfrm>
            <a:off x="6965653" y="3805238"/>
            <a:ext cx="409343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Decorrelated Jitter</a:t>
            </a:r>
          </a:p>
        </p:txBody>
      </p:sp>
    </p:spTree>
    <p:extLst>
      <p:ext uri="{BB962C8B-B14F-4D97-AF65-F5344CB8AC3E}">
        <p14:creationId xmlns:p14="http://schemas.microsoft.com/office/powerpoint/2010/main" val="37838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up of a flight schedule&#10;&#10;AI-generated content may be incorrect.">
            <a:extLst>
              <a:ext uri="{FF2B5EF4-FFF2-40B4-BE49-F238E27FC236}">
                <a16:creationId xmlns:a16="http://schemas.microsoft.com/office/drawing/2014/main" id="{E043EF83-E868-BBC6-45DB-47CF8EFB8C95}"/>
              </a:ext>
            </a:extLst>
          </p:cNvPr>
          <p:cNvPicPr>
            <a:picLocks noGrp="1" noChangeAspect="1"/>
          </p:cNvPicPr>
          <p:nvPr>
            <p:ph sz="half" idx="1"/>
          </p:nvPr>
        </p:nvPicPr>
        <p:blipFill>
          <a:blip r:embed="rId3"/>
          <a:stretch>
            <a:fillRect/>
          </a:stretch>
        </p:blipFill>
        <p:spPr>
          <a:xfrm>
            <a:off x="549275" y="2519442"/>
            <a:ext cx="5457825" cy="3001803"/>
          </a:xfrm>
        </p:spPr>
      </p:pic>
      <p:sp>
        <p:nvSpPr>
          <p:cNvPr id="4" name="Title 3">
            <a:extLst>
              <a:ext uri="{FF2B5EF4-FFF2-40B4-BE49-F238E27FC236}">
                <a16:creationId xmlns:a16="http://schemas.microsoft.com/office/drawing/2014/main" id="{56440D84-704C-A54C-08B0-3CD26F74577D}"/>
              </a:ext>
            </a:extLst>
          </p:cNvPr>
          <p:cNvSpPr>
            <a:spLocks noGrp="1"/>
          </p:cNvSpPr>
          <p:nvPr>
            <p:ph type="title"/>
          </p:nvPr>
        </p:nvSpPr>
        <p:spPr/>
        <p:txBody>
          <a:bodyPr/>
          <a:lstStyle/>
          <a:p>
            <a:r>
              <a:rPr lang="en-US" dirty="0"/>
              <a:t>Fixed and Incremental Delays</a:t>
            </a:r>
          </a:p>
        </p:txBody>
      </p:sp>
      <p:sp>
        <p:nvSpPr>
          <p:cNvPr id="7" name="TextBox 6">
            <a:extLst>
              <a:ext uri="{FF2B5EF4-FFF2-40B4-BE49-F238E27FC236}">
                <a16:creationId xmlns:a16="http://schemas.microsoft.com/office/drawing/2014/main" id="{DD7E6992-1B92-0AAC-5C66-3D01760388D2}"/>
              </a:ext>
            </a:extLst>
          </p:cNvPr>
          <p:cNvSpPr txBox="1"/>
          <p:nvPr/>
        </p:nvSpPr>
        <p:spPr>
          <a:xfrm>
            <a:off x="540948" y="1315328"/>
            <a:ext cx="1896096" cy="461665"/>
          </a:xfrm>
          <a:prstGeom prst="rect">
            <a:avLst/>
          </a:prstGeom>
          <a:noFill/>
        </p:spPr>
        <p:txBody>
          <a:bodyPr wrap="none" rtlCol="0">
            <a:spAutoFit/>
          </a:bodyPr>
          <a:lstStyle/>
          <a:p>
            <a:r>
              <a:rPr lang="en-US" sz="2400" b="1" dirty="0">
                <a:solidFill>
                  <a:schemeClr val="accent6"/>
                </a:solidFill>
              </a:rPr>
              <a:t>Retry Policies</a:t>
            </a:r>
          </a:p>
        </p:txBody>
      </p:sp>
      <p:sp>
        <p:nvSpPr>
          <p:cNvPr id="8" name="Rectangle: Rounded Corners 7">
            <a:extLst>
              <a:ext uri="{FF2B5EF4-FFF2-40B4-BE49-F238E27FC236}">
                <a16:creationId xmlns:a16="http://schemas.microsoft.com/office/drawing/2014/main" id="{0E370433-AC50-0A35-B887-261DB0A3A500}"/>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Fixed Delay</a:t>
            </a:r>
          </a:p>
        </p:txBody>
      </p:sp>
      <p:sp>
        <p:nvSpPr>
          <p:cNvPr id="9" name="Rectangle: Rounded Corners 8">
            <a:extLst>
              <a:ext uri="{FF2B5EF4-FFF2-40B4-BE49-F238E27FC236}">
                <a16:creationId xmlns:a16="http://schemas.microsoft.com/office/drawing/2014/main" id="{0C72235A-9727-D9AC-548F-D1746C1EA715}"/>
              </a:ext>
            </a:extLst>
          </p:cNvPr>
          <p:cNvSpPr/>
          <p:nvPr/>
        </p:nvSpPr>
        <p:spPr>
          <a:xfrm>
            <a:off x="6965653" y="3805238"/>
            <a:ext cx="409343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Incremental Delay</a:t>
            </a:r>
          </a:p>
        </p:txBody>
      </p:sp>
    </p:spTree>
    <p:extLst>
      <p:ext uri="{BB962C8B-B14F-4D97-AF65-F5344CB8AC3E}">
        <p14:creationId xmlns:p14="http://schemas.microsoft.com/office/powerpoint/2010/main" val="2242673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with a beard holding his hand up&#10;&#10;AI-generated content may be incorrect.">
            <a:extLst>
              <a:ext uri="{FF2B5EF4-FFF2-40B4-BE49-F238E27FC236}">
                <a16:creationId xmlns:a16="http://schemas.microsoft.com/office/drawing/2014/main" id="{881C242E-7F83-0BD5-7D54-95C13943DA2D}"/>
              </a:ext>
            </a:extLst>
          </p:cNvPr>
          <p:cNvPicPr>
            <a:picLocks noGrp="1" noChangeAspect="1"/>
          </p:cNvPicPr>
          <p:nvPr>
            <p:ph sz="half" idx="1"/>
          </p:nvPr>
        </p:nvPicPr>
        <p:blipFill>
          <a:blip r:embed="rId3"/>
          <a:stretch>
            <a:fillRect/>
          </a:stretch>
        </p:blipFill>
        <p:spPr>
          <a:xfrm>
            <a:off x="549275" y="2200254"/>
            <a:ext cx="5457825" cy="3640180"/>
          </a:xfrm>
        </p:spPr>
      </p:pic>
      <p:sp>
        <p:nvSpPr>
          <p:cNvPr id="4" name="Title 3">
            <a:extLst>
              <a:ext uri="{FF2B5EF4-FFF2-40B4-BE49-F238E27FC236}">
                <a16:creationId xmlns:a16="http://schemas.microsoft.com/office/drawing/2014/main" id="{EC13C09A-62EC-75B3-F8BC-8388CEFA083A}"/>
              </a:ext>
            </a:extLst>
          </p:cNvPr>
          <p:cNvSpPr>
            <a:spLocks noGrp="1"/>
          </p:cNvSpPr>
          <p:nvPr>
            <p:ph type="title"/>
          </p:nvPr>
        </p:nvSpPr>
        <p:spPr/>
        <p:txBody>
          <a:bodyPr/>
          <a:lstStyle/>
          <a:p>
            <a:r>
              <a:rPr lang="en-US" dirty="0"/>
              <a:t>Retry Limits</a:t>
            </a:r>
          </a:p>
        </p:txBody>
      </p:sp>
      <p:sp>
        <p:nvSpPr>
          <p:cNvPr id="7" name="TextBox 6">
            <a:extLst>
              <a:ext uri="{FF2B5EF4-FFF2-40B4-BE49-F238E27FC236}">
                <a16:creationId xmlns:a16="http://schemas.microsoft.com/office/drawing/2014/main" id="{46576F95-44BD-AB1A-F02B-23BB3C57E5AB}"/>
              </a:ext>
            </a:extLst>
          </p:cNvPr>
          <p:cNvSpPr txBox="1"/>
          <p:nvPr/>
        </p:nvSpPr>
        <p:spPr>
          <a:xfrm>
            <a:off x="540948" y="1315328"/>
            <a:ext cx="1896096" cy="461665"/>
          </a:xfrm>
          <a:prstGeom prst="rect">
            <a:avLst/>
          </a:prstGeom>
          <a:noFill/>
        </p:spPr>
        <p:txBody>
          <a:bodyPr wrap="none" rtlCol="0">
            <a:spAutoFit/>
          </a:bodyPr>
          <a:lstStyle/>
          <a:p>
            <a:r>
              <a:rPr lang="en-US" sz="2400" b="1" dirty="0">
                <a:solidFill>
                  <a:schemeClr val="accent6"/>
                </a:solidFill>
              </a:rPr>
              <a:t>Retry Policies</a:t>
            </a:r>
          </a:p>
        </p:txBody>
      </p:sp>
      <p:sp>
        <p:nvSpPr>
          <p:cNvPr id="8" name="Rectangle: Rounded Corners 7">
            <a:extLst>
              <a:ext uri="{FF2B5EF4-FFF2-40B4-BE49-F238E27FC236}">
                <a16:creationId xmlns:a16="http://schemas.microsoft.com/office/drawing/2014/main" id="{022D9FCE-EB50-CD89-7BEC-C401AB2894FB}"/>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Fixed Delay</a:t>
            </a:r>
          </a:p>
        </p:txBody>
      </p:sp>
      <p:sp>
        <p:nvSpPr>
          <p:cNvPr id="9" name="Rectangle: Rounded Corners 8">
            <a:extLst>
              <a:ext uri="{FF2B5EF4-FFF2-40B4-BE49-F238E27FC236}">
                <a16:creationId xmlns:a16="http://schemas.microsoft.com/office/drawing/2014/main" id="{038D49F0-B6FA-B2E2-73A3-A4E018864EFA}"/>
              </a:ext>
            </a:extLst>
          </p:cNvPr>
          <p:cNvSpPr/>
          <p:nvPr/>
        </p:nvSpPr>
        <p:spPr>
          <a:xfrm>
            <a:off x="6965653" y="3805238"/>
            <a:ext cx="409343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Incremental Delay</a:t>
            </a:r>
          </a:p>
        </p:txBody>
      </p:sp>
    </p:spTree>
    <p:extLst>
      <p:ext uri="{BB962C8B-B14F-4D97-AF65-F5344CB8AC3E}">
        <p14:creationId xmlns:p14="http://schemas.microsoft.com/office/powerpoint/2010/main" val="1242067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in a robe with his finger on his chin&#10;&#10;AI-generated content may be incorrect.">
            <a:extLst>
              <a:ext uri="{FF2B5EF4-FFF2-40B4-BE49-F238E27FC236}">
                <a16:creationId xmlns:a16="http://schemas.microsoft.com/office/drawing/2014/main" id="{4311F49B-4083-0442-026A-B996F691736C}"/>
              </a:ext>
            </a:extLst>
          </p:cNvPr>
          <p:cNvPicPr>
            <a:picLocks noGrp="1" noChangeAspect="1"/>
          </p:cNvPicPr>
          <p:nvPr>
            <p:ph sz="half" idx="1"/>
          </p:nvPr>
        </p:nvPicPr>
        <p:blipFill>
          <a:blip r:embed="rId3"/>
          <a:stretch>
            <a:fillRect/>
          </a:stretch>
        </p:blipFill>
        <p:spPr>
          <a:xfrm>
            <a:off x="549275" y="2485331"/>
            <a:ext cx="5457825" cy="3070026"/>
          </a:xfrm>
        </p:spPr>
      </p:pic>
      <p:sp>
        <p:nvSpPr>
          <p:cNvPr id="4" name="Title 3">
            <a:extLst>
              <a:ext uri="{FF2B5EF4-FFF2-40B4-BE49-F238E27FC236}">
                <a16:creationId xmlns:a16="http://schemas.microsoft.com/office/drawing/2014/main" id="{F8ED1327-33EF-C28A-DD10-E8483EF6C60C}"/>
              </a:ext>
            </a:extLst>
          </p:cNvPr>
          <p:cNvSpPr>
            <a:spLocks noGrp="1"/>
          </p:cNvSpPr>
          <p:nvPr>
            <p:ph type="title"/>
          </p:nvPr>
        </p:nvSpPr>
        <p:spPr/>
        <p:txBody>
          <a:bodyPr/>
          <a:lstStyle/>
          <a:p>
            <a:r>
              <a:rPr lang="en-US" dirty="0"/>
              <a:t>Contextual and Conditional Retries</a:t>
            </a:r>
          </a:p>
        </p:txBody>
      </p:sp>
      <p:sp>
        <p:nvSpPr>
          <p:cNvPr id="7" name="TextBox 6">
            <a:extLst>
              <a:ext uri="{FF2B5EF4-FFF2-40B4-BE49-F238E27FC236}">
                <a16:creationId xmlns:a16="http://schemas.microsoft.com/office/drawing/2014/main" id="{10055AE8-401C-7133-C15F-706553DDD4B5}"/>
              </a:ext>
            </a:extLst>
          </p:cNvPr>
          <p:cNvSpPr txBox="1"/>
          <p:nvPr/>
        </p:nvSpPr>
        <p:spPr>
          <a:xfrm>
            <a:off x="540948" y="1315328"/>
            <a:ext cx="1896096" cy="461665"/>
          </a:xfrm>
          <a:prstGeom prst="rect">
            <a:avLst/>
          </a:prstGeom>
          <a:noFill/>
        </p:spPr>
        <p:txBody>
          <a:bodyPr wrap="none" rtlCol="0">
            <a:spAutoFit/>
          </a:bodyPr>
          <a:lstStyle/>
          <a:p>
            <a:r>
              <a:rPr lang="en-US" sz="2400" b="1" dirty="0">
                <a:solidFill>
                  <a:schemeClr val="accent6"/>
                </a:solidFill>
              </a:rPr>
              <a:t>Retry Policies</a:t>
            </a:r>
          </a:p>
        </p:txBody>
      </p:sp>
      <p:sp>
        <p:nvSpPr>
          <p:cNvPr id="8" name="Rectangle: Rounded Corners 7">
            <a:extLst>
              <a:ext uri="{FF2B5EF4-FFF2-40B4-BE49-F238E27FC236}">
                <a16:creationId xmlns:a16="http://schemas.microsoft.com/office/drawing/2014/main" id="{13AA97F0-9B0D-F07F-BF7D-C5DE395BF3CD}"/>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Failure Analysis</a:t>
            </a:r>
          </a:p>
        </p:txBody>
      </p:sp>
      <p:sp>
        <p:nvSpPr>
          <p:cNvPr id="9" name="Rectangle: Rounded Corners 8">
            <a:extLst>
              <a:ext uri="{FF2B5EF4-FFF2-40B4-BE49-F238E27FC236}">
                <a16:creationId xmlns:a16="http://schemas.microsoft.com/office/drawing/2014/main" id="{7AD58EFE-0A6D-8F86-96DD-ED5648F51C37}"/>
              </a:ext>
            </a:extLst>
          </p:cNvPr>
          <p:cNvSpPr/>
          <p:nvPr/>
        </p:nvSpPr>
        <p:spPr>
          <a:xfrm>
            <a:off x="6965653" y="3805238"/>
            <a:ext cx="409343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Conditional Retries</a:t>
            </a:r>
          </a:p>
        </p:txBody>
      </p:sp>
    </p:spTree>
    <p:extLst>
      <p:ext uri="{BB962C8B-B14F-4D97-AF65-F5344CB8AC3E}">
        <p14:creationId xmlns:p14="http://schemas.microsoft.com/office/powerpoint/2010/main" val="718736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pointing her finger&#10;&#10;AI-generated content may be incorrect.">
            <a:extLst>
              <a:ext uri="{FF2B5EF4-FFF2-40B4-BE49-F238E27FC236}">
                <a16:creationId xmlns:a16="http://schemas.microsoft.com/office/drawing/2014/main" id="{AC85C573-4647-F09C-A94C-F7FDBB0FC456}"/>
              </a:ext>
            </a:extLst>
          </p:cNvPr>
          <p:cNvPicPr>
            <a:picLocks noGrp="1" noChangeAspect="1"/>
          </p:cNvPicPr>
          <p:nvPr>
            <p:ph sz="half" idx="1"/>
          </p:nvPr>
        </p:nvPicPr>
        <p:blipFill>
          <a:blip r:embed="rId3"/>
          <a:stretch>
            <a:fillRect/>
          </a:stretch>
        </p:blipFill>
        <p:spPr>
          <a:xfrm>
            <a:off x="549275" y="2038052"/>
            <a:ext cx="5457825" cy="3964584"/>
          </a:xfrm>
        </p:spPr>
      </p:pic>
      <p:sp>
        <p:nvSpPr>
          <p:cNvPr id="4" name="Title 3">
            <a:extLst>
              <a:ext uri="{FF2B5EF4-FFF2-40B4-BE49-F238E27FC236}">
                <a16:creationId xmlns:a16="http://schemas.microsoft.com/office/drawing/2014/main" id="{3D5E6543-E3E1-8C0E-1045-52FC5FCC1510}"/>
              </a:ext>
            </a:extLst>
          </p:cNvPr>
          <p:cNvSpPr>
            <a:spLocks noGrp="1"/>
          </p:cNvSpPr>
          <p:nvPr>
            <p:ph type="title"/>
          </p:nvPr>
        </p:nvSpPr>
        <p:spPr/>
        <p:txBody>
          <a:bodyPr/>
          <a:lstStyle/>
          <a:p>
            <a:r>
              <a:rPr lang="en-US" dirty="0"/>
              <a:t>Dead Letter Queues</a:t>
            </a:r>
          </a:p>
        </p:txBody>
      </p:sp>
      <p:sp>
        <p:nvSpPr>
          <p:cNvPr id="7" name="TextBox 6">
            <a:extLst>
              <a:ext uri="{FF2B5EF4-FFF2-40B4-BE49-F238E27FC236}">
                <a16:creationId xmlns:a16="http://schemas.microsoft.com/office/drawing/2014/main" id="{816C57B9-5987-8003-9F78-E9C89D6C4504}"/>
              </a:ext>
            </a:extLst>
          </p:cNvPr>
          <p:cNvSpPr txBox="1"/>
          <p:nvPr/>
        </p:nvSpPr>
        <p:spPr>
          <a:xfrm>
            <a:off x="540948" y="1315328"/>
            <a:ext cx="1896096" cy="461665"/>
          </a:xfrm>
          <a:prstGeom prst="rect">
            <a:avLst/>
          </a:prstGeom>
          <a:noFill/>
        </p:spPr>
        <p:txBody>
          <a:bodyPr wrap="none" rtlCol="0">
            <a:spAutoFit/>
          </a:bodyPr>
          <a:lstStyle/>
          <a:p>
            <a:r>
              <a:rPr lang="en-US" sz="2400" b="1" dirty="0">
                <a:solidFill>
                  <a:schemeClr val="accent6"/>
                </a:solidFill>
              </a:rPr>
              <a:t>Retry Policies</a:t>
            </a:r>
          </a:p>
        </p:txBody>
      </p:sp>
      <p:sp>
        <p:nvSpPr>
          <p:cNvPr id="8" name="Rectangle: Rounded Corners 7">
            <a:extLst>
              <a:ext uri="{FF2B5EF4-FFF2-40B4-BE49-F238E27FC236}">
                <a16:creationId xmlns:a16="http://schemas.microsoft.com/office/drawing/2014/main" id="{F62D88D8-4E52-B24D-9BC4-787B2AA0D716}"/>
              </a:ext>
            </a:extLst>
          </p:cNvPr>
          <p:cNvSpPr/>
          <p:nvPr/>
        </p:nvSpPr>
        <p:spPr>
          <a:xfrm>
            <a:off x="6966284" y="2684546"/>
            <a:ext cx="408150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Failure Analysis</a:t>
            </a:r>
          </a:p>
        </p:txBody>
      </p:sp>
      <p:sp>
        <p:nvSpPr>
          <p:cNvPr id="9" name="Rectangle: Rounded Corners 8">
            <a:extLst>
              <a:ext uri="{FF2B5EF4-FFF2-40B4-BE49-F238E27FC236}">
                <a16:creationId xmlns:a16="http://schemas.microsoft.com/office/drawing/2014/main" id="{80D319CE-894C-5789-4357-D1ED13E156E1}"/>
              </a:ext>
            </a:extLst>
          </p:cNvPr>
          <p:cNvSpPr/>
          <p:nvPr/>
        </p:nvSpPr>
        <p:spPr>
          <a:xfrm>
            <a:off x="6965653" y="3805238"/>
            <a:ext cx="4093434"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Conditional Retries</a:t>
            </a:r>
          </a:p>
        </p:txBody>
      </p:sp>
    </p:spTree>
    <p:extLst>
      <p:ext uri="{BB962C8B-B14F-4D97-AF65-F5344CB8AC3E}">
        <p14:creationId xmlns:p14="http://schemas.microsoft.com/office/powerpoint/2010/main" val="4206134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CFF07-3DE7-11EE-8217-47042C6BA2FA}"/>
              </a:ext>
            </a:extLst>
          </p:cNvPr>
          <p:cNvSpPr>
            <a:spLocks noGrp="1"/>
          </p:cNvSpPr>
          <p:nvPr>
            <p:ph idx="1"/>
          </p:nvPr>
        </p:nvSpPr>
        <p:spPr/>
        <p:txBody>
          <a:bodyPr/>
          <a:lstStyle/>
          <a:p>
            <a:r>
              <a:rPr lang="en-US" b="1" dirty="0"/>
              <a:t>Exponential Backoff and Jitter:</a:t>
            </a:r>
            <a:r>
              <a:rPr lang="en-US" dirty="0"/>
              <a:t> Use to manage retry intervals</a:t>
            </a:r>
          </a:p>
          <a:p>
            <a:r>
              <a:rPr lang="en-US" b="1" dirty="0"/>
              <a:t>Fixed and Incremental Delays:</a:t>
            </a:r>
            <a:r>
              <a:rPr lang="en-US" dirty="0"/>
              <a:t> Strategies for consistent retry intervals</a:t>
            </a:r>
          </a:p>
          <a:p>
            <a:r>
              <a:rPr lang="en-US" b="1" dirty="0"/>
              <a:t>Retry Limits:</a:t>
            </a:r>
            <a:r>
              <a:rPr lang="en-US" dirty="0"/>
              <a:t> Set limits to prevent infinite retries</a:t>
            </a:r>
          </a:p>
          <a:p>
            <a:r>
              <a:rPr lang="en-US" b="1" dirty="0"/>
              <a:t>Contextual and Conditional Retries:</a:t>
            </a:r>
            <a:r>
              <a:rPr lang="en-US" dirty="0"/>
              <a:t> Tailor retries based on context and conditions.</a:t>
            </a:r>
          </a:p>
          <a:p>
            <a:r>
              <a:rPr lang="en-US" b="1" dirty="0"/>
              <a:t>Dead Letter Queues:</a:t>
            </a:r>
            <a:r>
              <a:rPr lang="en-US" dirty="0"/>
              <a:t> Capture persistent failures.</a:t>
            </a:r>
            <a:endParaRPr lang="en-US" b="1" dirty="0"/>
          </a:p>
        </p:txBody>
      </p:sp>
      <p:sp>
        <p:nvSpPr>
          <p:cNvPr id="3" name="Title 2">
            <a:extLst>
              <a:ext uri="{FF2B5EF4-FFF2-40B4-BE49-F238E27FC236}">
                <a16:creationId xmlns:a16="http://schemas.microsoft.com/office/drawing/2014/main" id="{5327826B-A79B-2EF1-053B-3E84E9A45C06}"/>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2925256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97B43D9-A147-6A34-1569-7E58AC1BC451}"/>
              </a:ext>
            </a:extLst>
          </p:cNvPr>
          <p:cNvGraphicFramePr>
            <a:graphicFrameLocks noGrp="1"/>
          </p:cNvGraphicFramePr>
          <p:nvPr>
            <p:ph idx="1"/>
            <p:extLst>
              <p:ext uri="{D42A27DB-BD31-4B8C-83A1-F6EECF244321}">
                <p14:modId xmlns:p14="http://schemas.microsoft.com/office/powerpoint/2010/main" val="3733884515"/>
              </p:ext>
            </p:extLst>
          </p:nvPr>
        </p:nvGraphicFramePr>
        <p:xfrm>
          <a:off x="546100" y="1825625"/>
          <a:ext cx="8950365" cy="2595880"/>
        </p:xfrm>
        <a:graphic>
          <a:graphicData uri="http://schemas.openxmlformats.org/drawingml/2006/table">
            <a:tbl>
              <a:tblPr firstRow="1" bandRow="1">
                <a:tableStyleId>{5C22544A-7EE6-4342-B048-85BDC9FD1C3A}</a:tableStyleId>
              </a:tblPr>
              <a:tblGrid>
                <a:gridCol w="2640076">
                  <a:extLst>
                    <a:ext uri="{9D8B030D-6E8A-4147-A177-3AD203B41FA5}">
                      <a16:colId xmlns:a16="http://schemas.microsoft.com/office/drawing/2014/main" val="1236994461"/>
                    </a:ext>
                  </a:extLst>
                </a:gridCol>
                <a:gridCol w="1653453">
                  <a:extLst>
                    <a:ext uri="{9D8B030D-6E8A-4147-A177-3AD203B41FA5}">
                      <a16:colId xmlns:a16="http://schemas.microsoft.com/office/drawing/2014/main" val="1424962408"/>
                    </a:ext>
                  </a:extLst>
                </a:gridCol>
                <a:gridCol w="4656836">
                  <a:extLst>
                    <a:ext uri="{9D8B030D-6E8A-4147-A177-3AD203B41FA5}">
                      <a16:colId xmlns:a16="http://schemas.microsoft.com/office/drawing/2014/main" val="277084313"/>
                    </a:ext>
                  </a:extLst>
                </a:gridCol>
              </a:tblGrid>
              <a:tr h="370840">
                <a:tc>
                  <a:txBody>
                    <a:bodyPr/>
                    <a:lstStyle/>
                    <a:p>
                      <a:r>
                        <a:rPr lang="en-US" dirty="0"/>
                        <a:t>Role</a:t>
                      </a:r>
                    </a:p>
                  </a:txBody>
                  <a:tcPr/>
                </a:tc>
                <a:tc>
                  <a:txBody>
                    <a:bodyPr/>
                    <a:lstStyle/>
                    <a:p>
                      <a:r>
                        <a:rPr lang="en-US" dirty="0"/>
                        <a:t>Hex Color</a:t>
                      </a:r>
                    </a:p>
                  </a:txBody>
                  <a:tcPr/>
                </a:tc>
                <a:tc>
                  <a:txBody>
                    <a:bodyPr/>
                    <a:lstStyle/>
                    <a:p>
                      <a:r>
                        <a:rPr lang="en-US" dirty="0"/>
                        <a:t>Usage</a:t>
                      </a:r>
                    </a:p>
                  </a:txBody>
                  <a:tcPr/>
                </a:tc>
                <a:extLst>
                  <a:ext uri="{0D108BD9-81ED-4DB2-BD59-A6C34878D82A}">
                    <a16:rowId xmlns:a16="http://schemas.microsoft.com/office/drawing/2014/main" val="1804221757"/>
                  </a:ext>
                </a:extLst>
              </a:tr>
              <a:tr h="370840">
                <a:tc>
                  <a:txBody>
                    <a:bodyPr/>
                    <a:lstStyle/>
                    <a:p>
                      <a:r>
                        <a:rPr lang="en-US" dirty="0"/>
                        <a:t>Text/Background – Dark 1</a:t>
                      </a:r>
                    </a:p>
                  </a:txBody>
                  <a:tcPr/>
                </a:tc>
                <a:tc>
                  <a:txBody>
                    <a:bodyPr/>
                    <a:lstStyle/>
                    <a:p>
                      <a:r>
                        <a:rPr lang="en-US" dirty="0"/>
                        <a:t>#333333</a:t>
                      </a:r>
                    </a:p>
                  </a:txBody>
                  <a:tcPr/>
                </a:tc>
                <a:tc>
                  <a:txBody>
                    <a:bodyPr/>
                    <a:lstStyle/>
                    <a:p>
                      <a:r>
                        <a:rPr lang="en-US" dirty="0"/>
                        <a:t>Primary text</a:t>
                      </a:r>
                    </a:p>
                  </a:txBody>
                  <a:tcPr/>
                </a:tc>
                <a:extLst>
                  <a:ext uri="{0D108BD9-81ED-4DB2-BD59-A6C34878D82A}">
                    <a16:rowId xmlns:a16="http://schemas.microsoft.com/office/drawing/2014/main" val="3627527593"/>
                  </a:ext>
                </a:extLst>
              </a:tr>
              <a:tr h="370840">
                <a:tc>
                  <a:txBody>
                    <a:bodyPr/>
                    <a:lstStyle/>
                    <a:p>
                      <a:r>
                        <a:rPr lang="en-US" dirty="0"/>
                        <a:t>Text/Background – Light 1</a:t>
                      </a:r>
                    </a:p>
                  </a:txBody>
                  <a:tcPr/>
                </a:tc>
                <a:tc>
                  <a:txBody>
                    <a:bodyPr/>
                    <a:lstStyle/>
                    <a:p>
                      <a:r>
                        <a:rPr lang="en-US" dirty="0"/>
                        <a:t>#FFFFFF</a:t>
                      </a:r>
                    </a:p>
                  </a:txBody>
                  <a:tcPr/>
                </a:tc>
                <a:tc>
                  <a:txBody>
                    <a:bodyPr/>
                    <a:lstStyle/>
                    <a:p>
                      <a:r>
                        <a:rPr lang="en-US" dirty="0"/>
                        <a:t>Slide background</a:t>
                      </a:r>
                    </a:p>
                  </a:txBody>
                  <a:tcPr/>
                </a:tc>
                <a:extLst>
                  <a:ext uri="{0D108BD9-81ED-4DB2-BD59-A6C34878D82A}">
                    <a16:rowId xmlns:a16="http://schemas.microsoft.com/office/drawing/2014/main" val="2337315819"/>
                  </a:ext>
                </a:extLst>
              </a:tr>
              <a:tr h="370840">
                <a:tc>
                  <a:txBody>
                    <a:bodyPr/>
                    <a:lstStyle/>
                    <a:p>
                      <a:r>
                        <a:rPr lang="en-US" dirty="0"/>
                        <a:t>Text/Background – Dark 2</a:t>
                      </a:r>
                    </a:p>
                  </a:txBody>
                  <a:tcPr/>
                </a:tc>
                <a:tc>
                  <a:txBody>
                    <a:bodyPr/>
                    <a:lstStyle/>
                    <a:p>
                      <a:r>
                        <a:rPr lang="en-US" dirty="0"/>
                        <a:t>#003366</a:t>
                      </a:r>
                    </a:p>
                  </a:txBody>
                  <a:tcPr/>
                </a:tc>
                <a:tc>
                  <a:txBody>
                    <a:bodyPr/>
                    <a:lstStyle/>
                    <a:p>
                      <a:r>
                        <a:rPr lang="en-US" dirty="0"/>
                        <a:t>High-contrast text (e.g., captions, data overlays)</a:t>
                      </a:r>
                    </a:p>
                  </a:txBody>
                  <a:tcPr/>
                </a:tc>
                <a:extLst>
                  <a:ext uri="{0D108BD9-81ED-4DB2-BD59-A6C34878D82A}">
                    <a16:rowId xmlns:a16="http://schemas.microsoft.com/office/drawing/2014/main" val="3523408919"/>
                  </a:ext>
                </a:extLst>
              </a:tr>
              <a:tr h="370840">
                <a:tc>
                  <a:txBody>
                    <a:bodyPr/>
                    <a:lstStyle/>
                    <a:p>
                      <a:r>
                        <a:rPr lang="en-US" dirty="0"/>
                        <a:t>Text/Background – Light 2</a:t>
                      </a:r>
                    </a:p>
                  </a:txBody>
                  <a:tcPr/>
                </a:tc>
                <a:tc>
                  <a:txBody>
                    <a:bodyPr/>
                    <a:lstStyle/>
                    <a:p>
                      <a:r>
                        <a:rPr lang="en-US" dirty="0"/>
                        <a:t>#F4F6F7</a:t>
                      </a:r>
                    </a:p>
                  </a:txBody>
                  <a:tcPr/>
                </a:tc>
                <a:tc>
                  <a:txBody>
                    <a:bodyPr/>
                    <a:lstStyle/>
                    <a:p>
                      <a:r>
                        <a:rPr lang="en-US" dirty="0"/>
                        <a:t>Soft fill areas, minimal containers</a:t>
                      </a:r>
                    </a:p>
                  </a:txBody>
                  <a:tcPr/>
                </a:tc>
                <a:extLst>
                  <a:ext uri="{0D108BD9-81ED-4DB2-BD59-A6C34878D82A}">
                    <a16:rowId xmlns:a16="http://schemas.microsoft.com/office/drawing/2014/main" val="3258488259"/>
                  </a:ext>
                </a:extLst>
              </a:tr>
              <a:tr h="370840">
                <a:tc>
                  <a:txBody>
                    <a:bodyPr/>
                    <a:lstStyle/>
                    <a:p>
                      <a:r>
                        <a:rPr lang="en-US" dirty="0"/>
                        <a:t>Hyperlink</a:t>
                      </a:r>
                    </a:p>
                  </a:txBody>
                  <a:tcPr/>
                </a:tc>
                <a:tc>
                  <a:txBody>
                    <a:bodyPr/>
                    <a:lstStyle/>
                    <a:p>
                      <a:r>
                        <a:rPr lang="en-US" dirty="0"/>
                        <a:t>#3399FF</a:t>
                      </a:r>
                    </a:p>
                  </a:txBody>
                  <a:tcPr/>
                </a:tc>
                <a:tc>
                  <a:txBody>
                    <a:bodyPr/>
                    <a:lstStyle/>
                    <a:p>
                      <a:r>
                        <a:rPr lang="en-US" dirty="0"/>
                        <a:t>Linked text in body placements</a:t>
                      </a:r>
                    </a:p>
                  </a:txBody>
                  <a:tcPr/>
                </a:tc>
                <a:extLst>
                  <a:ext uri="{0D108BD9-81ED-4DB2-BD59-A6C34878D82A}">
                    <a16:rowId xmlns:a16="http://schemas.microsoft.com/office/drawing/2014/main" val="2238284335"/>
                  </a:ext>
                </a:extLst>
              </a:tr>
              <a:tr h="370840">
                <a:tc>
                  <a:txBody>
                    <a:bodyPr/>
                    <a:lstStyle/>
                    <a:p>
                      <a:r>
                        <a:rPr lang="en-US" dirty="0"/>
                        <a:t>Followed Hyperlink</a:t>
                      </a:r>
                    </a:p>
                  </a:txBody>
                  <a:tcPr/>
                </a:tc>
                <a:tc>
                  <a:txBody>
                    <a:bodyPr/>
                    <a:lstStyle/>
                    <a:p>
                      <a:r>
                        <a:rPr lang="en-US" dirty="0"/>
                        <a:t>#DD3377</a:t>
                      </a:r>
                    </a:p>
                  </a:txBody>
                  <a:tcPr/>
                </a:tc>
                <a:tc>
                  <a:txBody>
                    <a:bodyPr/>
                    <a:lstStyle/>
                    <a:p>
                      <a:r>
                        <a:rPr lang="en-US" dirty="0"/>
                        <a:t>Previously click links</a:t>
                      </a:r>
                    </a:p>
                  </a:txBody>
                  <a:tcPr/>
                </a:tc>
                <a:extLst>
                  <a:ext uri="{0D108BD9-81ED-4DB2-BD59-A6C34878D82A}">
                    <a16:rowId xmlns:a16="http://schemas.microsoft.com/office/drawing/2014/main" val="2550797605"/>
                  </a:ext>
                </a:extLst>
              </a:tr>
            </a:tbl>
          </a:graphicData>
        </a:graphic>
      </p:graphicFrame>
      <p:sp>
        <p:nvSpPr>
          <p:cNvPr id="3" name="Title 2">
            <a:extLst>
              <a:ext uri="{FF2B5EF4-FFF2-40B4-BE49-F238E27FC236}">
                <a16:creationId xmlns:a16="http://schemas.microsoft.com/office/drawing/2014/main" id="{270477C2-9CCB-8D83-6BA3-EB75F9A12E44}"/>
              </a:ext>
            </a:extLst>
          </p:cNvPr>
          <p:cNvSpPr>
            <a:spLocks noGrp="1"/>
          </p:cNvSpPr>
          <p:nvPr>
            <p:ph type="title"/>
          </p:nvPr>
        </p:nvSpPr>
        <p:spPr/>
        <p:txBody>
          <a:bodyPr>
            <a:normAutofit fontScale="90000"/>
          </a:bodyPr>
          <a:lstStyle/>
          <a:p>
            <a:r>
              <a:rPr lang="en-US" dirty="0"/>
              <a:t>Style Guide: Color Palette (Base Colors)</a:t>
            </a:r>
          </a:p>
        </p:txBody>
      </p:sp>
      <p:sp>
        <p:nvSpPr>
          <p:cNvPr id="5" name="Oval 4">
            <a:extLst>
              <a:ext uri="{FF2B5EF4-FFF2-40B4-BE49-F238E27FC236}">
                <a16:creationId xmlns:a16="http://schemas.microsoft.com/office/drawing/2014/main" id="{D81F39CA-FCD8-9591-6DB8-F915367D0783}"/>
              </a:ext>
            </a:extLst>
          </p:cNvPr>
          <p:cNvSpPr/>
          <p:nvPr/>
        </p:nvSpPr>
        <p:spPr>
          <a:xfrm>
            <a:off x="4420738" y="2223165"/>
            <a:ext cx="269203" cy="29045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6BA6E50-1F57-DF3D-392A-110826D3D05B}"/>
              </a:ext>
            </a:extLst>
          </p:cNvPr>
          <p:cNvSpPr/>
          <p:nvPr/>
        </p:nvSpPr>
        <p:spPr>
          <a:xfrm>
            <a:off x="4420737" y="2620705"/>
            <a:ext cx="269203" cy="29045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6AAD4E7-1689-F5C8-A3D1-2B2DFD5B66D6}"/>
              </a:ext>
            </a:extLst>
          </p:cNvPr>
          <p:cNvSpPr/>
          <p:nvPr/>
        </p:nvSpPr>
        <p:spPr>
          <a:xfrm>
            <a:off x="4420736" y="2978337"/>
            <a:ext cx="269203" cy="290456"/>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EBDABF1-6AC3-8A10-E24D-6B6FAB26B56E}"/>
              </a:ext>
            </a:extLst>
          </p:cNvPr>
          <p:cNvSpPr/>
          <p:nvPr/>
        </p:nvSpPr>
        <p:spPr>
          <a:xfrm>
            <a:off x="4420736" y="3331314"/>
            <a:ext cx="269203" cy="290456"/>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3FDB226-BF35-0E1C-9522-E4B1E058CFCE}"/>
              </a:ext>
            </a:extLst>
          </p:cNvPr>
          <p:cNvSpPr/>
          <p:nvPr/>
        </p:nvSpPr>
        <p:spPr>
          <a:xfrm>
            <a:off x="4420735" y="3684291"/>
            <a:ext cx="269203" cy="290456"/>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740C666-1CE1-6046-A2F9-56ED868276DC}"/>
              </a:ext>
            </a:extLst>
          </p:cNvPr>
          <p:cNvSpPr/>
          <p:nvPr/>
        </p:nvSpPr>
        <p:spPr>
          <a:xfrm>
            <a:off x="4420735" y="4079174"/>
            <a:ext cx="269203" cy="290456"/>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1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A6544A-2290-5C2E-DAA2-81E72FF45259}"/>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DD78E43-97A3-9D38-D9D2-07380E33F085}"/>
              </a:ext>
            </a:extLst>
          </p:cNvPr>
          <p:cNvGraphicFramePr>
            <a:graphicFrameLocks noGrp="1"/>
          </p:cNvGraphicFramePr>
          <p:nvPr>
            <p:ph idx="1"/>
            <p:extLst>
              <p:ext uri="{D42A27DB-BD31-4B8C-83A1-F6EECF244321}">
                <p14:modId xmlns:p14="http://schemas.microsoft.com/office/powerpoint/2010/main" val="847656239"/>
              </p:ext>
            </p:extLst>
          </p:nvPr>
        </p:nvGraphicFramePr>
        <p:xfrm>
          <a:off x="546100" y="1825625"/>
          <a:ext cx="9467011" cy="2595880"/>
        </p:xfrm>
        <a:graphic>
          <a:graphicData uri="http://schemas.openxmlformats.org/drawingml/2006/table">
            <a:tbl>
              <a:tblPr firstRow="1" bandRow="1">
                <a:tableStyleId>{5C22544A-7EE6-4342-B048-85BDC9FD1C3A}</a:tableStyleId>
              </a:tblPr>
              <a:tblGrid>
                <a:gridCol w="1295210">
                  <a:extLst>
                    <a:ext uri="{9D8B030D-6E8A-4147-A177-3AD203B41FA5}">
                      <a16:colId xmlns:a16="http://schemas.microsoft.com/office/drawing/2014/main" val="1236994461"/>
                    </a:ext>
                  </a:extLst>
                </a:gridCol>
                <a:gridCol w="1793988">
                  <a:extLst>
                    <a:ext uri="{9D8B030D-6E8A-4147-A177-3AD203B41FA5}">
                      <a16:colId xmlns:a16="http://schemas.microsoft.com/office/drawing/2014/main" val="1424962408"/>
                    </a:ext>
                  </a:extLst>
                </a:gridCol>
                <a:gridCol w="6377813">
                  <a:extLst>
                    <a:ext uri="{9D8B030D-6E8A-4147-A177-3AD203B41FA5}">
                      <a16:colId xmlns:a16="http://schemas.microsoft.com/office/drawing/2014/main" val="277084313"/>
                    </a:ext>
                  </a:extLst>
                </a:gridCol>
              </a:tblGrid>
              <a:tr h="370840">
                <a:tc>
                  <a:txBody>
                    <a:bodyPr/>
                    <a:lstStyle/>
                    <a:p>
                      <a:r>
                        <a:rPr lang="en-US" dirty="0"/>
                        <a:t>Accent Slot</a:t>
                      </a:r>
                    </a:p>
                  </a:txBody>
                  <a:tcPr/>
                </a:tc>
                <a:tc>
                  <a:txBody>
                    <a:bodyPr/>
                    <a:lstStyle/>
                    <a:p>
                      <a:r>
                        <a:rPr lang="en-US" dirty="0"/>
                        <a:t>Hex Color</a:t>
                      </a:r>
                    </a:p>
                  </a:txBody>
                  <a:tcPr/>
                </a:tc>
                <a:tc>
                  <a:txBody>
                    <a:bodyPr/>
                    <a:lstStyle/>
                    <a:p>
                      <a:r>
                        <a:rPr lang="en-US" dirty="0"/>
                        <a:t>Usage</a:t>
                      </a:r>
                    </a:p>
                  </a:txBody>
                  <a:tcPr/>
                </a:tc>
                <a:extLst>
                  <a:ext uri="{0D108BD9-81ED-4DB2-BD59-A6C34878D82A}">
                    <a16:rowId xmlns:a16="http://schemas.microsoft.com/office/drawing/2014/main" val="1804221757"/>
                  </a:ext>
                </a:extLst>
              </a:tr>
              <a:tr h="370840">
                <a:tc>
                  <a:txBody>
                    <a:bodyPr/>
                    <a:lstStyle/>
                    <a:p>
                      <a:r>
                        <a:rPr lang="en-US" dirty="0"/>
                        <a:t>Accent 1</a:t>
                      </a:r>
                    </a:p>
                  </a:txBody>
                  <a:tcPr/>
                </a:tc>
                <a:tc>
                  <a:txBody>
                    <a:bodyPr/>
                    <a:lstStyle/>
                    <a:p>
                      <a:r>
                        <a:rPr lang="en-US" dirty="0"/>
                        <a:t>#003366</a:t>
                      </a:r>
                    </a:p>
                  </a:txBody>
                  <a:tcPr/>
                </a:tc>
                <a:tc>
                  <a:txBody>
                    <a:bodyPr/>
                    <a:lstStyle/>
                    <a:p>
                      <a:r>
                        <a:rPr lang="en-US" dirty="0"/>
                        <a:t>Main slide titles, major headers</a:t>
                      </a:r>
                    </a:p>
                  </a:txBody>
                  <a:tcPr/>
                </a:tc>
                <a:extLst>
                  <a:ext uri="{0D108BD9-81ED-4DB2-BD59-A6C34878D82A}">
                    <a16:rowId xmlns:a16="http://schemas.microsoft.com/office/drawing/2014/main" val="2452585052"/>
                  </a:ext>
                </a:extLst>
              </a:tr>
              <a:tr h="370840">
                <a:tc>
                  <a:txBody>
                    <a:bodyPr/>
                    <a:lstStyle/>
                    <a:p>
                      <a:r>
                        <a:rPr lang="en-US" dirty="0"/>
                        <a:t>Accent 2</a:t>
                      </a:r>
                    </a:p>
                  </a:txBody>
                  <a:tcPr/>
                </a:tc>
                <a:tc>
                  <a:txBody>
                    <a:bodyPr/>
                    <a:lstStyle/>
                    <a:p>
                      <a:r>
                        <a:rPr lang="en-US" dirty="0"/>
                        <a:t>#008080</a:t>
                      </a:r>
                    </a:p>
                  </a:txBody>
                  <a:tcPr/>
                </a:tc>
                <a:tc>
                  <a:txBody>
                    <a:bodyPr/>
                    <a:lstStyle/>
                    <a:p>
                      <a:r>
                        <a:rPr lang="en-US" dirty="0"/>
                        <a:t>Primary box fills, minor headings, comparison titles</a:t>
                      </a:r>
                    </a:p>
                  </a:txBody>
                  <a:tcPr/>
                </a:tc>
                <a:extLst>
                  <a:ext uri="{0D108BD9-81ED-4DB2-BD59-A6C34878D82A}">
                    <a16:rowId xmlns:a16="http://schemas.microsoft.com/office/drawing/2014/main" val="642047992"/>
                  </a:ext>
                </a:extLst>
              </a:tr>
              <a:tr h="370840">
                <a:tc>
                  <a:txBody>
                    <a:bodyPr/>
                    <a:lstStyle/>
                    <a:p>
                      <a:r>
                        <a:rPr lang="en-US" dirty="0"/>
                        <a:t>Accent 3</a:t>
                      </a:r>
                    </a:p>
                  </a:txBody>
                  <a:tcPr/>
                </a:tc>
                <a:tc>
                  <a:txBody>
                    <a:bodyPr/>
                    <a:lstStyle/>
                    <a:p>
                      <a:r>
                        <a:rPr lang="en-US" dirty="0"/>
                        <a:t>#DD3377</a:t>
                      </a:r>
                    </a:p>
                  </a:txBody>
                  <a:tcPr/>
                </a:tc>
                <a:tc>
                  <a:txBody>
                    <a:bodyPr/>
                    <a:lstStyle/>
                    <a:p>
                      <a:r>
                        <a:rPr lang="en-US" dirty="0"/>
                        <a:t>Secondary content box fills, icon fills, highlight overlays</a:t>
                      </a:r>
                    </a:p>
                  </a:txBody>
                  <a:tcPr/>
                </a:tc>
                <a:extLst>
                  <a:ext uri="{0D108BD9-81ED-4DB2-BD59-A6C34878D82A}">
                    <a16:rowId xmlns:a16="http://schemas.microsoft.com/office/drawing/2014/main" val="2546115089"/>
                  </a:ext>
                </a:extLst>
              </a:tr>
              <a:tr h="370840">
                <a:tc>
                  <a:txBody>
                    <a:bodyPr/>
                    <a:lstStyle/>
                    <a:p>
                      <a:r>
                        <a:rPr lang="en-US" dirty="0"/>
                        <a:t>Accent 4</a:t>
                      </a:r>
                    </a:p>
                  </a:txBody>
                  <a:tcPr/>
                </a:tc>
                <a:tc>
                  <a:txBody>
                    <a:bodyPr/>
                    <a:lstStyle/>
                    <a:p>
                      <a:r>
                        <a:rPr lang="en-US" dirty="0"/>
                        <a:t>#FF6600</a:t>
                      </a:r>
                    </a:p>
                  </a:txBody>
                  <a:tcPr/>
                </a:tc>
                <a:tc>
                  <a:txBody>
                    <a:bodyPr/>
                    <a:lstStyle/>
                    <a:p>
                      <a:r>
                        <a:rPr lang="en-US" dirty="0"/>
                        <a:t>Links, callouts, interaction indicators</a:t>
                      </a:r>
                    </a:p>
                  </a:txBody>
                  <a:tcPr/>
                </a:tc>
                <a:extLst>
                  <a:ext uri="{0D108BD9-81ED-4DB2-BD59-A6C34878D82A}">
                    <a16:rowId xmlns:a16="http://schemas.microsoft.com/office/drawing/2014/main" val="3284001864"/>
                  </a:ext>
                </a:extLst>
              </a:tr>
              <a:tr h="370840">
                <a:tc>
                  <a:txBody>
                    <a:bodyPr/>
                    <a:lstStyle/>
                    <a:p>
                      <a:r>
                        <a:rPr lang="en-US" dirty="0"/>
                        <a:t>Accent 5</a:t>
                      </a:r>
                    </a:p>
                  </a:txBody>
                  <a:tcPr/>
                </a:tc>
                <a:tc>
                  <a:txBody>
                    <a:bodyPr/>
                    <a:lstStyle/>
                    <a:p>
                      <a:r>
                        <a:rPr lang="en-US" dirty="0"/>
                        <a:t>#3399FF</a:t>
                      </a:r>
                    </a:p>
                  </a:txBody>
                  <a:tcPr/>
                </a:tc>
                <a:tc>
                  <a:txBody>
                    <a:bodyPr/>
                    <a:lstStyle/>
                    <a:p>
                      <a:r>
                        <a:rPr lang="en-US" dirty="0"/>
                        <a:t>Alerts, caution text, emphasis on risks</a:t>
                      </a:r>
                    </a:p>
                  </a:txBody>
                  <a:tcPr/>
                </a:tc>
                <a:extLst>
                  <a:ext uri="{0D108BD9-81ED-4DB2-BD59-A6C34878D82A}">
                    <a16:rowId xmlns:a16="http://schemas.microsoft.com/office/drawing/2014/main" val="3688119333"/>
                  </a:ext>
                </a:extLst>
              </a:tr>
              <a:tr h="370840">
                <a:tc>
                  <a:txBody>
                    <a:bodyPr/>
                    <a:lstStyle/>
                    <a:p>
                      <a:r>
                        <a:rPr lang="en-US" dirty="0"/>
                        <a:t>Accent 6</a:t>
                      </a:r>
                    </a:p>
                  </a:txBody>
                  <a:tcPr/>
                </a:tc>
                <a:tc>
                  <a:txBody>
                    <a:bodyPr/>
                    <a:lstStyle/>
                    <a:p>
                      <a:r>
                        <a:rPr lang="en-US" dirty="0"/>
                        <a:t>#666666</a:t>
                      </a:r>
                    </a:p>
                  </a:txBody>
                  <a:tcPr/>
                </a:tc>
                <a:tc>
                  <a:txBody>
                    <a:bodyPr/>
                    <a:lstStyle/>
                    <a:p>
                      <a:r>
                        <a:rPr lang="en-US" dirty="0"/>
                        <a:t>Footer text, captions, divider lines, body text for inactive elements</a:t>
                      </a:r>
                    </a:p>
                  </a:txBody>
                  <a:tcPr/>
                </a:tc>
                <a:extLst>
                  <a:ext uri="{0D108BD9-81ED-4DB2-BD59-A6C34878D82A}">
                    <a16:rowId xmlns:a16="http://schemas.microsoft.com/office/drawing/2014/main" val="2419111572"/>
                  </a:ext>
                </a:extLst>
              </a:tr>
            </a:tbl>
          </a:graphicData>
        </a:graphic>
      </p:graphicFrame>
      <p:sp>
        <p:nvSpPr>
          <p:cNvPr id="3" name="Title 2">
            <a:extLst>
              <a:ext uri="{FF2B5EF4-FFF2-40B4-BE49-F238E27FC236}">
                <a16:creationId xmlns:a16="http://schemas.microsoft.com/office/drawing/2014/main" id="{16C8BACD-4BA2-2C7D-2FCB-767CA9FA5283}"/>
              </a:ext>
            </a:extLst>
          </p:cNvPr>
          <p:cNvSpPr>
            <a:spLocks noGrp="1"/>
          </p:cNvSpPr>
          <p:nvPr>
            <p:ph type="title"/>
          </p:nvPr>
        </p:nvSpPr>
        <p:spPr/>
        <p:txBody>
          <a:bodyPr>
            <a:normAutofit fontScale="90000"/>
          </a:bodyPr>
          <a:lstStyle/>
          <a:p>
            <a:r>
              <a:rPr lang="en-US" dirty="0"/>
              <a:t>Style Guide: Color Palette (Accent Colors)</a:t>
            </a:r>
          </a:p>
        </p:txBody>
      </p:sp>
      <p:sp>
        <p:nvSpPr>
          <p:cNvPr id="2" name="Oval 1">
            <a:extLst>
              <a:ext uri="{FF2B5EF4-FFF2-40B4-BE49-F238E27FC236}">
                <a16:creationId xmlns:a16="http://schemas.microsoft.com/office/drawing/2014/main" id="{A05EB66A-32F4-EE71-9527-21D6463D8D8B}"/>
              </a:ext>
            </a:extLst>
          </p:cNvPr>
          <p:cNvSpPr/>
          <p:nvPr/>
        </p:nvSpPr>
        <p:spPr>
          <a:xfrm>
            <a:off x="3138347" y="2223165"/>
            <a:ext cx="269203" cy="290456"/>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38C456-5C67-7188-30FF-1BDB032D5B6C}"/>
              </a:ext>
            </a:extLst>
          </p:cNvPr>
          <p:cNvSpPr/>
          <p:nvPr/>
        </p:nvSpPr>
        <p:spPr>
          <a:xfrm>
            <a:off x="3138346" y="2620705"/>
            <a:ext cx="269203" cy="290456"/>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66F026D-EAF9-6EFF-4380-B1042C436769}"/>
              </a:ext>
            </a:extLst>
          </p:cNvPr>
          <p:cNvSpPr/>
          <p:nvPr/>
        </p:nvSpPr>
        <p:spPr>
          <a:xfrm>
            <a:off x="3138345" y="2978337"/>
            <a:ext cx="269203" cy="290456"/>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13EA452-76E9-9C2D-DA3A-95FC8F72CC1D}"/>
              </a:ext>
            </a:extLst>
          </p:cNvPr>
          <p:cNvSpPr/>
          <p:nvPr/>
        </p:nvSpPr>
        <p:spPr>
          <a:xfrm>
            <a:off x="3138345" y="3331314"/>
            <a:ext cx="269203" cy="290456"/>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EEFD747-2C9A-BBA8-664E-14575A59DC1C}"/>
              </a:ext>
            </a:extLst>
          </p:cNvPr>
          <p:cNvSpPr/>
          <p:nvPr/>
        </p:nvSpPr>
        <p:spPr>
          <a:xfrm>
            <a:off x="3138344" y="3684291"/>
            <a:ext cx="269203" cy="290456"/>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6536802-8955-4BE7-C7AC-2507BB63403C}"/>
              </a:ext>
            </a:extLst>
          </p:cNvPr>
          <p:cNvSpPr/>
          <p:nvPr/>
        </p:nvSpPr>
        <p:spPr>
          <a:xfrm>
            <a:off x="3138344" y="4079174"/>
            <a:ext cx="269203" cy="290456"/>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116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76AE46D-8FC3-28DF-8AF5-0AAC9AADD8E6}"/>
              </a:ext>
            </a:extLst>
          </p:cNvPr>
          <p:cNvGraphicFramePr>
            <a:graphicFrameLocks noGrp="1"/>
          </p:cNvGraphicFramePr>
          <p:nvPr>
            <p:ph idx="1"/>
            <p:extLst>
              <p:ext uri="{D42A27DB-BD31-4B8C-83A1-F6EECF244321}">
                <p14:modId xmlns:p14="http://schemas.microsoft.com/office/powerpoint/2010/main" val="2729090793"/>
              </p:ext>
            </p:extLst>
          </p:nvPr>
        </p:nvGraphicFramePr>
        <p:xfrm>
          <a:off x="546100" y="1825625"/>
          <a:ext cx="11099800" cy="3708400"/>
        </p:xfrm>
        <a:graphic>
          <a:graphicData uri="http://schemas.openxmlformats.org/drawingml/2006/table">
            <a:tbl>
              <a:tblPr firstRow="1" bandRow="1">
                <a:tableStyleId>{5C22544A-7EE6-4342-B048-85BDC9FD1C3A}</a:tableStyleId>
              </a:tblPr>
              <a:tblGrid>
                <a:gridCol w="2219960">
                  <a:extLst>
                    <a:ext uri="{9D8B030D-6E8A-4147-A177-3AD203B41FA5}">
                      <a16:colId xmlns:a16="http://schemas.microsoft.com/office/drawing/2014/main" val="970077885"/>
                    </a:ext>
                  </a:extLst>
                </a:gridCol>
                <a:gridCol w="2219960">
                  <a:extLst>
                    <a:ext uri="{9D8B030D-6E8A-4147-A177-3AD203B41FA5}">
                      <a16:colId xmlns:a16="http://schemas.microsoft.com/office/drawing/2014/main" val="3681564178"/>
                    </a:ext>
                  </a:extLst>
                </a:gridCol>
                <a:gridCol w="2219960">
                  <a:extLst>
                    <a:ext uri="{9D8B030D-6E8A-4147-A177-3AD203B41FA5}">
                      <a16:colId xmlns:a16="http://schemas.microsoft.com/office/drawing/2014/main" val="783482089"/>
                    </a:ext>
                  </a:extLst>
                </a:gridCol>
                <a:gridCol w="2219960">
                  <a:extLst>
                    <a:ext uri="{9D8B030D-6E8A-4147-A177-3AD203B41FA5}">
                      <a16:colId xmlns:a16="http://schemas.microsoft.com/office/drawing/2014/main" val="1989604357"/>
                    </a:ext>
                  </a:extLst>
                </a:gridCol>
                <a:gridCol w="2219960">
                  <a:extLst>
                    <a:ext uri="{9D8B030D-6E8A-4147-A177-3AD203B41FA5}">
                      <a16:colId xmlns:a16="http://schemas.microsoft.com/office/drawing/2014/main" val="328472407"/>
                    </a:ext>
                  </a:extLst>
                </a:gridCol>
              </a:tblGrid>
              <a:tr h="370840">
                <a:tc>
                  <a:txBody>
                    <a:bodyPr/>
                    <a:lstStyle/>
                    <a:p>
                      <a:r>
                        <a:rPr lang="en-US" dirty="0"/>
                        <a:t>Slide Title</a:t>
                      </a:r>
                    </a:p>
                  </a:txBody>
                  <a:tcPr/>
                </a:tc>
                <a:tc>
                  <a:txBody>
                    <a:bodyPr/>
                    <a:lstStyle/>
                    <a:p>
                      <a:r>
                        <a:rPr lang="en-US" dirty="0"/>
                        <a:t>Font Family</a:t>
                      </a:r>
                    </a:p>
                  </a:txBody>
                  <a:tcPr/>
                </a:tc>
                <a:tc>
                  <a:txBody>
                    <a:bodyPr/>
                    <a:lstStyle/>
                    <a:p>
                      <a:r>
                        <a:rPr lang="en-US" dirty="0"/>
                        <a:t>Style</a:t>
                      </a:r>
                    </a:p>
                  </a:txBody>
                  <a:tcPr/>
                </a:tc>
                <a:tc>
                  <a:txBody>
                    <a:bodyPr/>
                    <a:lstStyle/>
                    <a:p>
                      <a:r>
                        <a:rPr lang="en-US" dirty="0"/>
                        <a:t>Size (pts)</a:t>
                      </a:r>
                    </a:p>
                  </a:txBody>
                  <a:tcPr/>
                </a:tc>
                <a:tc>
                  <a:txBody>
                    <a:bodyPr/>
                    <a:lstStyle/>
                    <a:p>
                      <a:r>
                        <a:rPr lang="en-US" dirty="0"/>
                        <a:t>Line Spacing</a:t>
                      </a:r>
                    </a:p>
                  </a:txBody>
                  <a:tcPr/>
                </a:tc>
                <a:extLst>
                  <a:ext uri="{0D108BD9-81ED-4DB2-BD59-A6C34878D82A}">
                    <a16:rowId xmlns:a16="http://schemas.microsoft.com/office/drawing/2014/main" val="392109651"/>
                  </a:ext>
                </a:extLst>
              </a:tr>
              <a:tr h="370840">
                <a:tc>
                  <a:txBody>
                    <a:bodyPr/>
                    <a:lstStyle/>
                    <a:p>
                      <a:r>
                        <a:rPr lang="en-US" dirty="0"/>
                        <a:t>Slide Title</a:t>
                      </a:r>
                    </a:p>
                  </a:txBody>
                  <a:tcPr/>
                </a:tc>
                <a:tc>
                  <a:txBody>
                    <a:bodyPr/>
                    <a:lstStyle/>
                    <a:p>
                      <a:r>
                        <a:rPr lang="en-US" dirty="0"/>
                        <a:t>Kamerik205 8</a:t>
                      </a:r>
                    </a:p>
                  </a:txBody>
                  <a:tcPr/>
                </a:tc>
                <a:tc>
                  <a:txBody>
                    <a:bodyPr/>
                    <a:lstStyle/>
                    <a:p>
                      <a:r>
                        <a:rPr lang="en-US" dirty="0"/>
                        <a:t>Regular</a:t>
                      </a:r>
                    </a:p>
                  </a:txBody>
                  <a:tcPr/>
                </a:tc>
                <a:tc>
                  <a:txBody>
                    <a:bodyPr/>
                    <a:lstStyle/>
                    <a:p>
                      <a:r>
                        <a:rPr lang="en-US" dirty="0"/>
                        <a:t>44</a:t>
                      </a:r>
                    </a:p>
                  </a:txBody>
                  <a:tcPr/>
                </a:tc>
                <a:tc>
                  <a:txBody>
                    <a:bodyPr/>
                    <a:lstStyle/>
                    <a:p>
                      <a:r>
                        <a:rPr lang="en-US" dirty="0"/>
                        <a:t>—</a:t>
                      </a:r>
                    </a:p>
                  </a:txBody>
                  <a:tcPr/>
                </a:tc>
                <a:extLst>
                  <a:ext uri="{0D108BD9-81ED-4DB2-BD59-A6C34878D82A}">
                    <a16:rowId xmlns:a16="http://schemas.microsoft.com/office/drawing/2014/main" val="83259215"/>
                  </a:ext>
                </a:extLst>
              </a:tr>
              <a:tr h="370840">
                <a:tc>
                  <a:txBody>
                    <a:bodyPr/>
                    <a:lstStyle/>
                    <a:p>
                      <a:r>
                        <a:rPr lang="en-US" dirty="0"/>
                        <a:t>Section Header</a:t>
                      </a:r>
                    </a:p>
                  </a:txBody>
                  <a:tcPr/>
                </a:tc>
                <a:tc>
                  <a:txBody>
                    <a:bodyPr/>
                    <a:lstStyle/>
                    <a:p>
                      <a:r>
                        <a:rPr lang="en-US" dirty="0"/>
                        <a:t>Inter</a:t>
                      </a:r>
                    </a:p>
                  </a:txBody>
                  <a:tcPr/>
                </a:tc>
                <a:tc>
                  <a:txBody>
                    <a:bodyPr/>
                    <a:lstStyle/>
                    <a:p>
                      <a:r>
                        <a:rPr lang="en-US" dirty="0"/>
                        <a:t>Semibold or Bold</a:t>
                      </a:r>
                    </a:p>
                  </a:txBody>
                  <a:tcPr/>
                </a:tc>
                <a:tc>
                  <a:txBody>
                    <a:bodyPr/>
                    <a:lstStyle/>
                    <a:p>
                      <a:r>
                        <a:rPr lang="en-US" dirty="0"/>
                        <a:t>36 / 20-22</a:t>
                      </a:r>
                    </a:p>
                  </a:txBody>
                  <a:tcPr/>
                </a:tc>
                <a:tc>
                  <a:txBody>
                    <a:bodyPr/>
                    <a:lstStyle/>
                    <a:p>
                      <a:r>
                        <a:rPr lang="en-US" dirty="0"/>
                        <a:t>—</a:t>
                      </a:r>
                    </a:p>
                  </a:txBody>
                  <a:tcPr/>
                </a:tc>
                <a:extLst>
                  <a:ext uri="{0D108BD9-81ED-4DB2-BD59-A6C34878D82A}">
                    <a16:rowId xmlns:a16="http://schemas.microsoft.com/office/drawing/2014/main" val="842953871"/>
                  </a:ext>
                </a:extLst>
              </a:tr>
              <a:tr h="370840">
                <a:tc>
                  <a:txBody>
                    <a:bodyPr/>
                    <a:lstStyle/>
                    <a:p>
                      <a:r>
                        <a:rPr lang="en-US" dirty="0"/>
                        <a:t>Body Level 1</a:t>
                      </a:r>
                    </a:p>
                  </a:txBody>
                  <a:tcPr/>
                </a:tc>
                <a:tc>
                  <a:txBody>
                    <a:bodyPr/>
                    <a:lstStyle/>
                    <a:p>
                      <a:r>
                        <a:rPr lang="en-US" dirty="0"/>
                        <a:t>Inter</a:t>
                      </a:r>
                    </a:p>
                  </a:txBody>
                  <a:tcPr/>
                </a:tc>
                <a:tc>
                  <a:txBody>
                    <a:bodyPr/>
                    <a:lstStyle/>
                    <a:p>
                      <a:r>
                        <a:rPr lang="en-US" dirty="0"/>
                        <a:t>Regular</a:t>
                      </a:r>
                    </a:p>
                  </a:txBody>
                  <a:tcPr/>
                </a:tc>
                <a:tc>
                  <a:txBody>
                    <a:bodyPr/>
                    <a:lstStyle/>
                    <a:p>
                      <a:r>
                        <a:rPr lang="en-US" dirty="0"/>
                        <a:t>28</a:t>
                      </a:r>
                    </a:p>
                  </a:txBody>
                  <a:tcPr/>
                </a:tc>
                <a:tc>
                  <a:txBody>
                    <a:bodyPr/>
                    <a:lstStyle/>
                    <a:p>
                      <a:r>
                        <a:rPr lang="en-US" dirty="0"/>
                        <a:t>Multiple 1.15</a:t>
                      </a:r>
                    </a:p>
                  </a:txBody>
                  <a:tcPr/>
                </a:tc>
                <a:extLst>
                  <a:ext uri="{0D108BD9-81ED-4DB2-BD59-A6C34878D82A}">
                    <a16:rowId xmlns:a16="http://schemas.microsoft.com/office/drawing/2014/main" val="147709112"/>
                  </a:ext>
                </a:extLst>
              </a:tr>
              <a:tr h="370840">
                <a:tc>
                  <a:txBody>
                    <a:bodyPr/>
                    <a:lstStyle/>
                    <a:p>
                      <a:r>
                        <a:rPr lang="en-US" dirty="0"/>
                        <a:t>Body Level 2</a:t>
                      </a:r>
                    </a:p>
                  </a:txBody>
                  <a:tcPr/>
                </a:tc>
                <a:tc>
                  <a:txBody>
                    <a:bodyPr/>
                    <a:lstStyle/>
                    <a:p>
                      <a:r>
                        <a:rPr lang="en-US" dirty="0"/>
                        <a:t>Inter</a:t>
                      </a:r>
                    </a:p>
                  </a:txBody>
                  <a:tcPr/>
                </a:tc>
                <a:tc>
                  <a:txBody>
                    <a:bodyPr/>
                    <a:lstStyle/>
                    <a:p>
                      <a:r>
                        <a:rPr lang="en-US" dirty="0"/>
                        <a:t>Regular</a:t>
                      </a:r>
                    </a:p>
                  </a:txBody>
                  <a:tcPr/>
                </a:tc>
                <a:tc>
                  <a:txBody>
                    <a:bodyPr/>
                    <a:lstStyle/>
                    <a:p>
                      <a:r>
                        <a:rPr lang="en-US" dirty="0"/>
                        <a:t>24</a:t>
                      </a:r>
                    </a:p>
                  </a:txBody>
                  <a:tcPr/>
                </a:tc>
                <a:tc>
                  <a:txBody>
                    <a:bodyPr/>
                    <a:lstStyle/>
                    <a:p>
                      <a:r>
                        <a:rPr lang="en-US" dirty="0"/>
                        <a:t>Multiple 1.15</a:t>
                      </a:r>
                    </a:p>
                  </a:txBody>
                  <a:tcPr/>
                </a:tc>
                <a:extLst>
                  <a:ext uri="{0D108BD9-81ED-4DB2-BD59-A6C34878D82A}">
                    <a16:rowId xmlns:a16="http://schemas.microsoft.com/office/drawing/2014/main" val="3648387029"/>
                  </a:ext>
                </a:extLst>
              </a:tr>
              <a:tr h="370840">
                <a:tc>
                  <a:txBody>
                    <a:bodyPr/>
                    <a:lstStyle/>
                    <a:p>
                      <a:r>
                        <a:rPr lang="en-US" dirty="0"/>
                        <a:t>Body Level 3</a:t>
                      </a:r>
                    </a:p>
                  </a:txBody>
                  <a:tcPr/>
                </a:tc>
                <a:tc>
                  <a:txBody>
                    <a:bodyPr/>
                    <a:lstStyle/>
                    <a:p>
                      <a:r>
                        <a:rPr lang="en-US" dirty="0"/>
                        <a:t>Inter</a:t>
                      </a:r>
                    </a:p>
                  </a:txBody>
                  <a:tcPr/>
                </a:tc>
                <a:tc>
                  <a:txBody>
                    <a:bodyPr/>
                    <a:lstStyle/>
                    <a:p>
                      <a:r>
                        <a:rPr lang="en-US" dirty="0"/>
                        <a:t>Regular</a:t>
                      </a:r>
                    </a:p>
                  </a:txBody>
                  <a:tcPr/>
                </a:tc>
                <a:tc>
                  <a:txBody>
                    <a:bodyPr/>
                    <a:lstStyle/>
                    <a:p>
                      <a:r>
                        <a:rPr lang="en-US" dirty="0"/>
                        <a:t>20</a:t>
                      </a:r>
                    </a:p>
                  </a:txBody>
                  <a:tcPr/>
                </a:tc>
                <a:tc>
                  <a:txBody>
                    <a:bodyPr/>
                    <a:lstStyle/>
                    <a:p>
                      <a:r>
                        <a:rPr lang="en-US" dirty="0"/>
                        <a:t>Multiple 1.15</a:t>
                      </a:r>
                    </a:p>
                  </a:txBody>
                  <a:tcPr/>
                </a:tc>
                <a:extLst>
                  <a:ext uri="{0D108BD9-81ED-4DB2-BD59-A6C34878D82A}">
                    <a16:rowId xmlns:a16="http://schemas.microsoft.com/office/drawing/2014/main" val="3930225304"/>
                  </a:ext>
                </a:extLst>
              </a:tr>
              <a:tr h="370840">
                <a:tc>
                  <a:txBody>
                    <a:bodyPr/>
                    <a:lstStyle/>
                    <a:p>
                      <a:r>
                        <a:rPr lang="en-US" dirty="0"/>
                        <a:t>Body Level 4</a:t>
                      </a:r>
                    </a:p>
                  </a:txBody>
                  <a:tcPr/>
                </a:tc>
                <a:tc>
                  <a:txBody>
                    <a:bodyPr/>
                    <a:lstStyle/>
                    <a:p>
                      <a:r>
                        <a:rPr lang="en-US" dirty="0"/>
                        <a:t>Inter</a:t>
                      </a:r>
                    </a:p>
                  </a:txBody>
                  <a:tcPr/>
                </a:tc>
                <a:tc>
                  <a:txBody>
                    <a:bodyPr/>
                    <a:lstStyle/>
                    <a:p>
                      <a:r>
                        <a:rPr lang="en-US" dirty="0"/>
                        <a:t>Regular</a:t>
                      </a:r>
                    </a:p>
                  </a:txBody>
                  <a:tcPr/>
                </a:tc>
                <a:tc>
                  <a:txBody>
                    <a:bodyPr/>
                    <a:lstStyle/>
                    <a:p>
                      <a:r>
                        <a:rPr lang="en-US" dirty="0"/>
                        <a:t>18</a:t>
                      </a:r>
                    </a:p>
                  </a:txBody>
                  <a:tcPr/>
                </a:tc>
                <a:tc>
                  <a:txBody>
                    <a:bodyPr/>
                    <a:lstStyle/>
                    <a:p>
                      <a:r>
                        <a:rPr lang="en-US" dirty="0"/>
                        <a:t>Multiple 0.90</a:t>
                      </a:r>
                    </a:p>
                  </a:txBody>
                  <a:tcPr/>
                </a:tc>
                <a:extLst>
                  <a:ext uri="{0D108BD9-81ED-4DB2-BD59-A6C34878D82A}">
                    <a16:rowId xmlns:a16="http://schemas.microsoft.com/office/drawing/2014/main" val="1907269638"/>
                  </a:ext>
                </a:extLst>
              </a:tr>
              <a:tr h="370840">
                <a:tc>
                  <a:txBody>
                    <a:bodyPr/>
                    <a:lstStyle/>
                    <a:p>
                      <a:r>
                        <a:rPr lang="en-US" dirty="0"/>
                        <a:t>Body Level 5</a:t>
                      </a:r>
                    </a:p>
                  </a:txBody>
                  <a:tcPr/>
                </a:tc>
                <a:tc>
                  <a:txBody>
                    <a:bodyPr/>
                    <a:lstStyle/>
                    <a:p>
                      <a:r>
                        <a:rPr lang="en-US" dirty="0"/>
                        <a:t>Inter</a:t>
                      </a:r>
                    </a:p>
                  </a:txBody>
                  <a:tcPr/>
                </a:tc>
                <a:tc>
                  <a:txBody>
                    <a:bodyPr/>
                    <a:lstStyle/>
                    <a:p>
                      <a:r>
                        <a:rPr lang="en-US" dirty="0"/>
                        <a:t>Regular</a:t>
                      </a:r>
                    </a:p>
                  </a:txBody>
                  <a:tcPr/>
                </a:tc>
                <a:tc>
                  <a:txBody>
                    <a:bodyPr/>
                    <a:lstStyle/>
                    <a:p>
                      <a:r>
                        <a:rPr lang="en-US" dirty="0"/>
                        <a:t>18</a:t>
                      </a:r>
                    </a:p>
                  </a:txBody>
                  <a:tcPr/>
                </a:tc>
                <a:tc>
                  <a:txBody>
                    <a:bodyPr/>
                    <a:lstStyle/>
                    <a:p>
                      <a:r>
                        <a:rPr lang="en-US" dirty="0"/>
                        <a:t>Multiple 0.90</a:t>
                      </a:r>
                    </a:p>
                  </a:txBody>
                  <a:tcPr/>
                </a:tc>
                <a:extLst>
                  <a:ext uri="{0D108BD9-81ED-4DB2-BD59-A6C34878D82A}">
                    <a16:rowId xmlns:a16="http://schemas.microsoft.com/office/drawing/2014/main" val="2156405795"/>
                  </a:ext>
                </a:extLst>
              </a:tr>
              <a:tr h="370840">
                <a:tc>
                  <a:txBody>
                    <a:bodyPr/>
                    <a:lstStyle/>
                    <a:p>
                      <a:r>
                        <a:rPr lang="en-US" dirty="0"/>
                        <a:t>Caption/Label Text</a:t>
                      </a:r>
                    </a:p>
                  </a:txBody>
                  <a:tcPr/>
                </a:tc>
                <a:tc>
                  <a:txBody>
                    <a:bodyPr/>
                    <a:lstStyle/>
                    <a:p>
                      <a:r>
                        <a:rPr lang="en-US" dirty="0"/>
                        <a:t>Inter</a:t>
                      </a:r>
                    </a:p>
                  </a:txBody>
                  <a:tcPr/>
                </a:tc>
                <a:tc>
                  <a:txBody>
                    <a:bodyPr/>
                    <a:lstStyle/>
                    <a:p>
                      <a:r>
                        <a:rPr lang="en-US" dirty="0"/>
                        <a:t>Medium</a:t>
                      </a:r>
                    </a:p>
                  </a:txBody>
                  <a:tcPr/>
                </a:tc>
                <a:tc>
                  <a:txBody>
                    <a:bodyPr/>
                    <a:lstStyle/>
                    <a:p>
                      <a:r>
                        <a:rPr lang="en-US" dirty="0"/>
                        <a:t>16</a:t>
                      </a:r>
                    </a:p>
                  </a:txBody>
                  <a:tcPr/>
                </a:tc>
                <a:tc>
                  <a:txBody>
                    <a:bodyPr/>
                    <a:lstStyle/>
                    <a:p>
                      <a:r>
                        <a:rPr lang="en-US" dirty="0"/>
                        <a:t>—</a:t>
                      </a:r>
                    </a:p>
                  </a:txBody>
                  <a:tcPr/>
                </a:tc>
                <a:extLst>
                  <a:ext uri="{0D108BD9-81ED-4DB2-BD59-A6C34878D82A}">
                    <a16:rowId xmlns:a16="http://schemas.microsoft.com/office/drawing/2014/main" val="3419601183"/>
                  </a:ext>
                </a:extLst>
              </a:tr>
              <a:tr h="370840">
                <a:tc>
                  <a:txBody>
                    <a:bodyPr/>
                    <a:lstStyle/>
                    <a:p>
                      <a:r>
                        <a:rPr lang="en-US" dirty="0"/>
                        <a:t>Footer Text</a:t>
                      </a:r>
                    </a:p>
                  </a:txBody>
                  <a:tcPr/>
                </a:tc>
                <a:tc>
                  <a:txBody>
                    <a:bodyPr/>
                    <a:lstStyle/>
                    <a:p>
                      <a:r>
                        <a:rPr lang="en-US" dirty="0"/>
                        <a:t>Inter</a:t>
                      </a:r>
                    </a:p>
                  </a:txBody>
                  <a:tcPr/>
                </a:tc>
                <a:tc>
                  <a:txBody>
                    <a:bodyPr/>
                    <a:lstStyle/>
                    <a:p>
                      <a:r>
                        <a:rPr lang="en-US" dirty="0"/>
                        <a:t>Italic</a:t>
                      </a:r>
                    </a:p>
                  </a:txBody>
                  <a:tcPr/>
                </a:tc>
                <a:tc>
                  <a:txBody>
                    <a:bodyPr/>
                    <a:lstStyle/>
                    <a:p>
                      <a:r>
                        <a:rPr lang="en-US" dirty="0"/>
                        <a:t>14</a:t>
                      </a:r>
                    </a:p>
                  </a:txBody>
                  <a:tcPr/>
                </a:tc>
                <a:tc>
                  <a:txBody>
                    <a:bodyPr/>
                    <a:lstStyle/>
                    <a:p>
                      <a:r>
                        <a:rPr lang="en-US" dirty="0"/>
                        <a:t>—</a:t>
                      </a:r>
                    </a:p>
                  </a:txBody>
                  <a:tcPr/>
                </a:tc>
                <a:extLst>
                  <a:ext uri="{0D108BD9-81ED-4DB2-BD59-A6C34878D82A}">
                    <a16:rowId xmlns:a16="http://schemas.microsoft.com/office/drawing/2014/main" val="3548302357"/>
                  </a:ext>
                </a:extLst>
              </a:tr>
            </a:tbl>
          </a:graphicData>
        </a:graphic>
      </p:graphicFrame>
      <p:sp>
        <p:nvSpPr>
          <p:cNvPr id="3" name="Title 2">
            <a:extLst>
              <a:ext uri="{FF2B5EF4-FFF2-40B4-BE49-F238E27FC236}">
                <a16:creationId xmlns:a16="http://schemas.microsoft.com/office/drawing/2014/main" id="{830BB40E-F7D1-6513-15B8-32815538B438}"/>
              </a:ext>
            </a:extLst>
          </p:cNvPr>
          <p:cNvSpPr>
            <a:spLocks noGrp="1"/>
          </p:cNvSpPr>
          <p:nvPr>
            <p:ph type="title"/>
          </p:nvPr>
        </p:nvSpPr>
        <p:spPr/>
        <p:txBody>
          <a:bodyPr/>
          <a:lstStyle/>
          <a:p>
            <a:r>
              <a:rPr lang="en-US" dirty="0"/>
              <a:t>Theme Style Guide: Typography</a:t>
            </a:r>
          </a:p>
        </p:txBody>
      </p:sp>
    </p:spTree>
    <p:extLst>
      <p:ext uri="{BB962C8B-B14F-4D97-AF65-F5344CB8AC3E}">
        <p14:creationId xmlns:p14="http://schemas.microsoft.com/office/powerpoint/2010/main" val="1638337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84CAABB-34E6-8082-2006-326DF033536D}"/>
              </a:ext>
            </a:extLst>
          </p:cNvPr>
          <p:cNvGraphicFramePr>
            <a:graphicFrameLocks noGrp="1"/>
          </p:cNvGraphicFramePr>
          <p:nvPr>
            <p:ph idx="1"/>
            <p:extLst>
              <p:ext uri="{D42A27DB-BD31-4B8C-83A1-F6EECF244321}">
                <p14:modId xmlns:p14="http://schemas.microsoft.com/office/powerpoint/2010/main" val="880213074"/>
              </p:ext>
            </p:extLst>
          </p:nvPr>
        </p:nvGraphicFramePr>
        <p:xfrm>
          <a:off x="575991" y="1554480"/>
          <a:ext cx="11040017" cy="5054600"/>
        </p:xfrm>
        <a:graphic>
          <a:graphicData uri="http://schemas.openxmlformats.org/drawingml/2006/table">
            <a:tbl>
              <a:tblPr firstRow="1" bandRow="1">
                <a:tableStyleId>{5C22544A-7EE6-4342-B048-85BDC9FD1C3A}</a:tableStyleId>
              </a:tblPr>
              <a:tblGrid>
                <a:gridCol w="2218309">
                  <a:extLst>
                    <a:ext uri="{9D8B030D-6E8A-4147-A177-3AD203B41FA5}">
                      <a16:colId xmlns:a16="http://schemas.microsoft.com/office/drawing/2014/main" val="2542438350"/>
                    </a:ext>
                  </a:extLst>
                </a:gridCol>
                <a:gridCol w="4410854">
                  <a:extLst>
                    <a:ext uri="{9D8B030D-6E8A-4147-A177-3AD203B41FA5}">
                      <a16:colId xmlns:a16="http://schemas.microsoft.com/office/drawing/2014/main" val="2408680192"/>
                    </a:ext>
                  </a:extLst>
                </a:gridCol>
                <a:gridCol w="4410854">
                  <a:extLst>
                    <a:ext uri="{9D8B030D-6E8A-4147-A177-3AD203B41FA5}">
                      <a16:colId xmlns:a16="http://schemas.microsoft.com/office/drawing/2014/main" val="689663117"/>
                    </a:ext>
                  </a:extLst>
                </a:gridCol>
              </a:tblGrid>
              <a:tr h="370840">
                <a:tc>
                  <a:txBody>
                    <a:bodyPr/>
                    <a:lstStyle/>
                    <a:p>
                      <a:r>
                        <a:rPr lang="en-US" dirty="0"/>
                        <a:t>Layout Name</a:t>
                      </a:r>
                    </a:p>
                  </a:txBody>
                  <a:tcPr/>
                </a:tc>
                <a:tc>
                  <a:txBody>
                    <a:bodyPr/>
                    <a:lstStyle/>
                    <a:p>
                      <a:r>
                        <a:rPr lang="en-US" dirty="0"/>
                        <a:t>Use Case</a:t>
                      </a:r>
                    </a:p>
                  </a:txBody>
                  <a:tcPr/>
                </a:tc>
                <a:tc>
                  <a:txBody>
                    <a:bodyPr/>
                    <a:lstStyle/>
                    <a:p>
                      <a:r>
                        <a:rPr lang="en-US" dirty="0"/>
                        <a:t>Key Features</a:t>
                      </a:r>
                    </a:p>
                  </a:txBody>
                  <a:tcPr/>
                </a:tc>
                <a:extLst>
                  <a:ext uri="{0D108BD9-81ED-4DB2-BD59-A6C34878D82A}">
                    <a16:rowId xmlns:a16="http://schemas.microsoft.com/office/drawing/2014/main" val="3854920225"/>
                  </a:ext>
                </a:extLst>
              </a:tr>
              <a:tr h="370840">
                <a:tc>
                  <a:txBody>
                    <a:bodyPr/>
                    <a:lstStyle/>
                    <a:p>
                      <a:r>
                        <a:rPr lang="en-US" dirty="0"/>
                        <a:t>Title Slide</a:t>
                      </a:r>
                    </a:p>
                  </a:txBody>
                  <a:tcPr/>
                </a:tc>
                <a:tc>
                  <a:txBody>
                    <a:bodyPr/>
                    <a:lstStyle/>
                    <a:p>
                      <a:r>
                        <a:rPr lang="en-US" dirty="0"/>
                        <a:t>Opening slide with workshop or session title</a:t>
                      </a:r>
                    </a:p>
                  </a:txBody>
                  <a:tcPr/>
                </a:tc>
                <a:tc>
                  <a:txBody>
                    <a:bodyPr/>
                    <a:lstStyle/>
                    <a:p>
                      <a:r>
                        <a:rPr lang="en-US" dirty="0"/>
                        <a:t>Completely blank; expects a title slide image to be used</a:t>
                      </a:r>
                    </a:p>
                  </a:txBody>
                  <a:tcPr/>
                </a:tc>
                <a:extLst>
                  <a:ext uri="{0D108BD9-81ED-4DB2-BD59-A6C34878D82A}">
                    <a16:rowId xmlns:a16="http://schemas.microsoft.com/office/drawing/2014/main" val="1619816349"/>
                  </a:ext>
                </a:extLst>
              </a:tr>
              <a:tr h="370840">
                <a:tc>
                  <a:txBody>
                    <a:bodyPr/>
                    <a:lstStyle/>
                    <a:p>
                      <a:r>
                        <a:rPr lang="en-US" dirty="0"/>
                        <a:t>Title and Content</a:t>
                      </a:r>
                    </a:p>
                  </a:txBody>
                  <a:tcPr/>
                </a:tc>
                <a:tc>
                  <a:txBody>
                    <a:bodyPr/>
                    <a:lstStyle/>
                    <a:p>
                      <a:r>
                        <a:rPr lang="en-US" dirty="0"/>
                        <a:t>General-purpose slides with bullets or visuals</a:t>
                      </a:r>
                    </a:p>
                  </a:txBody>
                  <a:tcPr/>
                </a:tc>
                <a:tc>
                  <a:txBody>
                    <a:bodyPr/>
                    <a:lstStyle/>
                    <a:p>
                      <a:r>
                        <a:rPr lang="en-US" dirty="0"/>
                        <a:t>Default layout with full-width title and body placeholder</a:t>
                      </a:r>
                    </a:p>
                  </a:txBody>
                  <a:tcPr/>
                </a:tc>
                <a:extLst>
                  <a:ext uri="{0D108BD9-81ED-4DB2-BD59-A6C34878D82A}">
                    <a16:rowId xmlns:a16="http://schemas.microsoft.com/office/drawing/2014/main" val="4006731156"/>
                  </a:ext>
                </a:extLst>
              </a:tr>
              <a:tr h="370840">
                <a:tc>
                  <a:txBody>
                    <a:bodyPr/>
                    <a:lstStyle/>
                    <a:p>
                      <a:r>
                        <a:rPr lang="en-US" dirty="0"/>
                        <a:t>Section Header</a:t>
                      </a:r>
                    </a:p>
                  </a:txBody>
                  <a:tcPr/>
                </a:tc>
                <a:tc>
                  <a:txBody>
                    <a:bodyPr/>
                    <a:lstStyle/>
                    <a:p>
                      <a:r>
                        <a:rPr lang="en-US" dirty="0"/>
                        <a:t>Slide breaks for new topics or modules</a:t>
                      </a:r>
                    </a:p>
                  </a:txBody>
                  <a:tcPr/>
                </a:tc>
                <a:tc>
                  <a:txBody>
                    <a:bodyPr/>
                    <a:lstStyle/>
                    <a:p>
                      <a:r>
                        <a:rPr lang="en-US" dirty="0"/>
                        <a:t>High-emphasis title, optional supporting visual or icon</a:t>
                      </a:r>
                    </a:p>
                  </a:txBody>
                  <a:tcPr/>
                </a:tc>
                <a:extLst>
                  <a:ext uri="{0D108BD9-81ED-4DB2-BD59-A6C34878D82A}">
                    <a16:rowId xmlns:a16="http://schemas.microsoft.com/office/drawing/2014/main" val="2866185097"/>
                  </a:ext>
                </a:extLst>
              </a:tr>
              <a:tr h="370840">
                <a:tc>
                  <a:txBody>
                    <a:bodyPr/>
                    <a:lstStyle/>
                    <a:p>
                      <a:r>
                        <a:rPr lang="en-US" dirty="0"/>
                        <a:t>Two Content</a:t>
                      </a:r>
                    </a:p>
                  </a:txBody>
                  <a:tcPr/>
                </a:tc>
                <a:tc>
                  <a:txBody>
                    <a:bodyPr/>
                    <a:lstStyle/>
                    <a:p>
                      <a:r>
                        <a:rPr lang="en-US" dirty="0"/>
                        <a:t>Binary workflows or parallel breakdowns</a:t>
                      </a:r>
                    </a:p>
                  </a:txBody>
                  <a:tcPr/>
                </a:tc>
                <a:tc>
                  <a:txBody>
                    <a:bodyPr/>
                    <a:lstStyle/>
                    <a:p>
                      <a:r>
                        <a:rPr lang="en-US" dirty="0"/>
                        <a:t>Equal width placeholders</a:t>
                      </a:r>
                    </a:p>
                  </a:txBody>
                  <a:tcPr/>
                </a:tc>
                <a:extLst>
                  <a:ext uri="{0D108BD9-81ED-4DB2-BD59-A6C34878D82A}">
                    <a16:rowId xmlns:a16="http://schemas.microsoft.com/office/drawing/2014/main" val="3431593222"/>
                  </a:ext>
                </a:extLst>
              </a:tr>
              <a:tr h="370840">
                <a:tc>
                  <a:txBody>
                    <a:bodyPr/>
                    <a:lstStyle/>
                    <a:p>
                      <a:r>
                        <a:rPr lang="en-US" dirty="0"/>
                        <a:t>Comparison</a:t>
                      </a:r>
                    </a:p>
                  </a:txBody>
                  <a:tcPr/>
                </a:tc>
                <a:tc>
                  <a:txBody>
                    <a:bodyPr/>
                    <a:lstStyle/>
                    <a:p>
                      <a:r>
                        <a:rPr lang="en-US" dirty="0"/>
                        <a:t>A vs B pattern contrasts</a:t>
                      </a:r>
                    </a:p>
                  </a:txBody>
                  <a:tcPr/>
                </a:tc>
                <a:tc>
                  <a:txBody>
                    <a:bodyPr/>
                    <a:lstStyle/>
                    <a:p>
                      <a:r>
                        <a:rPr lang="en-US" dirty="0"/>
                        <a:t>Titles above each content box, divider line</a:t>
                      </a:r>
                    </a:p>
                  </a:txBody>
                  <a:tcPr/>
                </a:tc>
                <a:extLst>
                  <a:ext uri="{0D108BD9-81ED-4DB2-BD59-A6C34878D82A}">
                    <a16:rowId xmlns:a16="http://schemas.microsoft.com/office/drawing/2014/main" val="2211899790"/>
                  </a:ext>
                </a:extLst>
              </a:tr>
              <a:tr h="370840">
                <a:tc>
                  <a:txBody>
                    <a:bodyPr/>
                    <a:lstStyle/>
                    <a:p>
                      <a:r>
                        <a:rPr lang="en-US" dirty="0"/>
                        <a:t>Title Only</a:t>
                      </a:r>
                    </a:p>
                  </a:txBody>
                  <a:tcPr/>
                </a:tc>
                <a:tc>
                  <a:txBody>
                    <a:bodyPr/>
                    <a:lstStyle/>
                    <a:p>
                      <a:r>
                        <a:rPr lang="en-US" dirty="0"/>
                        <a:t>Modular storytelling grid (1-4 content boxes per row)</a:t>
                      </a:r>
                    </a:p>
                  </a:txBody>
                  <a:tcPr/>
                </a:tc>
                <a:tc>
                  <a:txBody>
                    <a:bodyPr/>
                    <a:lstStyle/>
                    <a:p>
                      <a:r>
                        <a:rPr lang="en-US" dirty="0"/>
                        <a:t>Full-width title, guide-based grid (12 columns x 9 rows) box fills in Accent 3/2</a:t>
                      </a:r>
                    </a:p>
                  </a:txBody>
                  <a:tcPr/>
                </a:tc>
                <a:extLst>
                  <a:ext uri="{0D108BD9-81ED-4DB2-BD59-A6C34878D82A}">
                    <a16:rowId xmlns:a16="http://schemas.microsoft.com/office/drawing/2014/main" val="3927379485"/>
                  </a:ext>
                </a:extLst>
              </a:tr>
              <a:tr h="370840">
                <a:tc>
                  <a:txBody>
                    <a:bodyPr/>
                    <a:lstStyle/>
                    <a:p>
                      <a:r>
                        <a:rPr lang="en-US" dirty="0"/>
                        <a:t>Blank</a:t>
                      </a:r>
                    </a:p>
                  </a:txBody>
                  <a:tcPr/>
                </a:tc>
                <a:tc>
                  <a:txBody>
                    <a:bodyPr/>
                    <a:lstStyle/>
                    <a:p>
                      <a:r>
                        <a:rPr lang="en-US" dirty="0"/>
                        <a:t>Custom slides, visual experiments, isolated visuals</a:t>
                      </a:r>
                    </a:p>
                  </a:txBody>
                  <a:tcPr/>
                </a:tc>
                <a:tc>
                  <a:txBody>
                    <a:bodyPr/>
                    <a:lstStyle/>
                    <a:p>
                      <a:r>
                        <a:rPr lang="en-US" dirty="0"/>
                        <a:t>No placeholders, use guides or freestyle design</a:t>
                      </a:r>
                    </a:p>
                  </a:txBody>
                  <a:tcPr/>
                </a:tc>
                <a:extLst>
                  <a:ext uri="{0D108BD9-81ED-4DB2-BD59-A6C34878D82A}">
                    <a16:rowId xmlns:a16="http://schemas.microsoft.com/office/drawing/2014/main" val="3898505560"/>
                  </a:ext>
                </a:extLst>
              </a:tr>
              <a:tr h="370840">
                <a:tc>
                  <a:txBody>
                    <a:bodyPr/>
                    <a:lstStyle/>
                    <a:p>
                      <a:r>
                        <a:rPr lang="en-US" dirty="0"/>
                        <a:t>Content with Caption</a:t>
                      </a:r>
                    </a:p>
                  </a:txBody>
                  <a:tcPr/>
                </a:tc>
                <a:tc>
                  <a:txBody>
                    <a:bodyPr/>
                    <a:lstStyle/>
                    <a:p>
                      <a:r>
                        <a:rPr lang="en-US" dirty="0"/>
                        <a:t>Small narrative zone + major visual zone</a:t>
                      </a:r>
                    </a:p>
                  </a:txBody>
                  <a:tcPr/>
                </a:tc>
                <a:tc>
                  <a:txBody>
                    <a:bodyPr/>
                    <a:lstStyle/>
                    <a:p>
                      <a:r>
                        <a:rPr lang="en-US" dirty="0"/>
                        <a:t>Left text zone, right content zone</a:t>
                      </a:r>
                    </a:p>
                  </a:txBody>
                  <a:tcPr/>
                </a:tc>
                <a:extLst>
                  <a:ext uri="{0D108BD9-81ED-4DB2-BD59-A6C34878D82A}">
                    <a16:rowId xmlns:a16="http://schemas.microsoft.com/office/drawing/2014/main" val="1747395652"/>
                  </a:ext>
                </a:extLst>
              </a:tr>
              <a:tr h="370840">
                <a:tc>
                  <a:txBody>
                    <a:bodyPr/>
                    <a:lstStyle/>
                    <a:p>
                      <a:r>
                        <a:rPr lang="en-US" dirty="0"/>
                        <a:t>Picture with Caption</a:t>
                      </a:r>
                    </a:p>
                  </a:txBody>
                  <a:tcPr/>
                </a:tc>
                <a:tc>
                  <a:txBody>
                    <a:bodyPr/>
                    <a:lstStyle/>
                    <a:p>
                      <a:r>
                        <a:rPr lang="en-US" dirty="0"/>
                        <a:t>Image-driven slides with descriptive labeling</a:t>
                      </a:r>
                    </a:p>
                  </a:txBody>
                  <a:tcPr/>
                </a:tc>
                <a:tc>
                  <a:txBody>
                    <a:bodyPr/>
                    <a:lstStyle/>
                    <a:p>
                      <a:r>
                        <a:rPr lang="en-US" dirty="0"/>
                        <a:t>Full-width image placeholder</a:t>
                      </a:r>
                    </a:p>
                  </a:txBody>
                  <a:tcPr/>
                </a:tc>
                <a:extLst>
                  <a:ext uri="{0D108BD9-81ED-4DB2-BD59-A6C34878D82A}">
                    <a16:rowId xmlns:a16="http://schemas.microsoft.com/office/drawing/2014/main" val="3907292946"/>
                  </a:ext>
                </a:extLst>
              </a:tr>
            </a:tbl>
          </a:graphicData>
        </a:graphic>
      </p:graphicFrame>
      <p:sp>
        <p:nvSpPr>
          <p:cNvPr id="3" name="Title 2">
            <a:extLst>
              <a:ext uri="{FF2B5EF4-FFF2-40B4-BE49-F238E27FC236}">
                <a16:creationId xmlns:a16="http://schemas.microsoft.com/office/drawing/2014/main" id="{E744457C-C127-0CD7-36DF-088F21618439}"/>
              </a:ext>
            </a:extLst>
          </p:cNvPr>
          <p:cNvSpPr>
            <a:spLocks noGrp="1"/>
          </p:cNvSpPr>
          <p:nvPr>
            <p:ph type="title"/>
          </p:nvPr>
        </p:nvSpPr>
        <p:spPr/>
        <p:txBody>
          <a:bodyPr/>
          <a:lstStyle/>
          <a:p>
            <a:r>
              <a:rPr lang="en-US" dirty="0"/>
              <a:t>Style Guide: Layouts</a:t>
            </a:r>
          </a:p>
        </p:txBody>
      </p:sp>
    </p:spTree>
    <p:extLst>
      <p:ext uri="{BB962C8B-B14F-4D97-AF65-F5344CB8AC3E}">
        <p14:creationId xmlns:p14="http://schemas.microsoft.com/office/powerpoint/2010/main" val="258351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econdary Content Box">
            <a:extLst>
              <a:ext uri="{FF2B5EF4-FFF2-40B4-BE49-F238E27FC236}">
                <a16:creationId xmlns:a16="http://schemas.microsoft.com/office/drawing/2014/main" id="{B5F45A80-482C-50FD-FD17-349590C7FCBC}"/>
              </a:ext>
            </a:extLst>
          </p:cNvPr>
          <p:cNvSpPr/>
          <p:nvPr/>
        </p:nvSpPr>
        <p:spPr>
          <a:xfrm>
            <a:off x="6197092" y="1477963"/>
            <a:ext cx="1697037"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Secondary</a:t>
            </a:r>
          </a:p>
        </p:txBody>
      </p:sp>
      <p:sp>
        <p:nvSpPr>
          <p:cNvPr id="3" name="Primary Context Box">
            <a:extLst>
              <a:ext uri="{FF2B5EF4-FFF2-40B4-BE49-F238E27FC236}">
                <a16:creationId xmlns:a16="http://schemas.microsoft.com/office/drawing/2014/main" id="{7DFD9F75-9E06-D903-1688-2CB7C1C7F426}"/>
              </a:ext>
            </a:extLst>
          </p:cNvPr>
          <p:cNvSpPr/>
          <p:nvPr/>
        </p:nvSpPr>
        <p:spPr>
          <a:xfrm>
            <a:off x="546100" y="1481138"/>
            <a:ext cx="16970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Primary</a:t>
            </a:r>
          </a:p>
        </p:txBody>
      </p:sp>
      <p:sp>
        <p:nvSpPr>
          <p:cNvPr id="2" name="Title 1">
            <a:extLst>
              <a:ext uri="{FF2B5EF4-FFF2-40B4-BE49-F238E27FC236}">
                <a16:creationId xmlns:a16="http://schemas.microsoft.com/office/drawing/2014/main" id="{FA3E76A7-4E02-8BD8-7C58-479F50482378}"/>
              </a:ext>
            </a:extLst>
          </p:cNvPr>
          <p:cNvSpPr>
            <a:spLocks noGrp="1"/>
          </p:cNvSpPr>
          <p:nvPr>
            <p:ph type="title"/>
          </p:nvPr>
        </p:nvSpPr>
        <p:spPr/>
        <p:txBody>
          <a:bodyPr/>
          <a:lstStyle/>
          <a:p>
            <a:r>
              <a:rPr lang="en-US" dirty="0"/>
              <a:t>Style Guide: Content Box Styles</a:t>
            </a:r>
          </a:p>
        </p:txBody>
      </p:sp>
      <p:sp>
        <p:nvSpPr>
          <p:cNvPr id="14" name="Primary Context Box">
            <a:extLst>
              <a:ext uri="{FF2B5EF4-FFF2-40B4-BE49-F238E27FC236}">
                <a16:creationId xmlns:a16="http://schemas.microsoft.com/office/drawing/2014/main" id="{0A6C5995-CF25-8D72-16DD-B63F11B8677F}"/>
              </a:ext>
            </a:extLst>
          </p:cNvPr>
          <p:cNvSpPr/>
          <p:nvPr/>
        </p:nvSpPr>
        <p:spPr>
          <a:xfrm>
            <a:off x="2429764" y="1477963"/>
            <a:ext cx="16970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Primary</a:t>
            </a:r>
          </a:p>
        </p:txBody>
      </p:sp>
      <p:sp>
        <p:nvSpPr>
          <p:cNvPr id="15" name="Primary Context Box">
            <a:extLst>
              <a:ext uri="{FF2B5EF4-FFF2-40B4-BE49-F238E27FC236}">
                <a16:creationId xmlns:a16="http://schemas.microsoft.com/office/drawing/2014/main" id="{8059C03E-9EA3-BD10-78CA-67C3B95628C4}"/>
              </a:ext>
            </a:extLst>
          </p:cNvPr>
          <p:cNvSpPr/>
          <p:nvPr/>
        </p:nvSpPr>
        <p:spPr>
          <a:xfrm>
            <a:off x="4313428" y="1477963"/>
            <a:ext cx="16970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Primary</a:t>
            </a:r>
          </a:p>
        </p:txBody>
      </p:sp>
      <p:sp>
        <p:nvSpPr>
          <p:cNvPr id="16" name="Secondary Content Box">
            <a:extLst>
              <a:ext uri="{FF2B5EF4-FFF2-40B4-BE49-F238E27FC236}">
                <a16:creationId xmlns:a16="http://schemas.microsoft.com/office/drawing/2014/main" id="{DEB8787E-F8A2-A255-5A2B-ED192C6B8A26}"/>
              </a:ext>
            </a:extLst>
          </p:cNvPr>
          <p:cNvSpPr/>
          <p:nvPr/>
        </p:nvSpPr>
        <p:spPr>
          <a:xfrm>
            <a:off x="8080756" y="1477963"/>
            <a:ext cx="1697037"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Secondary</a:t>
            </a:r>
          </a:p>
        </p:txBody>
      </p:sp>
      <p:sp>
        <p:nvSpPr>
          <p:cNvPr id="17" name="Secondary Content Box">
            <a:extLst>
              <a:ext uri="{FF2B5EF4-FFF2-40B4-BE49-F238E27FC236}">
                <a16:creationId xmlns:a16="http://schemas.microsoft.com/office/drawing/2014/main" id="{B6C4831D-37CC-C0B0-45F0-CCC85D99909A}"/>
              </a:ext>
            </a:extLst>
          </p:cNvPr>
          <p:cNvSpPr/>
          <p:nvPr/>
        </p:nvSpPr>
        <p:spPr>
          <a:xfrm>
            <a:off x="9964420" y="1477963"/>
            <a:ext cx="1697037"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Secondary</a:t>
            </a:r>
          </a:p>
        </p:txBody>
      </p:sp>
      <p:sp>
        <p:nvSpPr>
          <p:cNvPr id="18" name="Primary Context Box">
            <a:extLst>
              <a:ext uri="{FF2B5EF4-FFF2-40B4-BE49-F238E27FC236}">
                <a16:creationId xmlns:a16="http://schemas.microsoft.com/office/drawing/2014/main" id="{AC2A9430-63ED-DF69-FA4D-FB6F89FECFA4}"/>
              </a:ext>
            </a:extLst>
          </p:cNvPr>
          <p:cNvSpPr/>
          <p:nvPr/>
        </p:nvSpPr>
        <p:spPr>
          <a:xfrm>
            <a:off x="546100" y="2498726"/>
            <a:ext cx="26358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Primary</a:t>
            </a:r>
          </a:p>
        </p:txBody>
      </p:sp>
      <p:sp>
        <p:nvSpPr>
          <p:cNvPr id="19" name="Primary Context Box">
            <a:extLst>
              <a:ext uri="{FF2B5EF4-FFF2-40B4-BE49-F238E27FC236}">
                <a16:creationId xmlns:a16="http://schemas.microsoft.com/office/drawing/2014/main" id="{A10A7F50-700C-866D-40F5-5B516BB7CF56}"/>
              </a:ext>
            </a:extLst>
          </p:cNvPr>
          <p:cNvSpPr/>
          <p:nvPr/>
        </p:nvSpPr>
        <p:spPr>
          <a:xfrm>
            <a:off x="3374580" y="2498726"/>
            <a:ext cx="26358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Primary</a:t>
            </a:r>
          </a:p>
        </p:txBody>
      </p:sp>
      <p:sp>
        <p:nvSpPr>
          <p:cNvPr id="20" name="Secondary Content Box">
            <a:extLst>
              <a:ext uri="{FF2B5EF4-FFF2-40B4-BE49-F238E27FC236}">
                <a16:creationId xmlns:a16="http://schemas.microsoft.com/office/drawing/2014/main" id="{E4F289BA-0B7E-1051-A3F8-906A6544028E}"/>
              </a:ext>
            </a:extLst>
          </p:cNvPr>
          <p:cNvSpPr/>
          <p:nvPr/>
        </p:nvSpPr>
        <p:spPr>
          <a:xfrm>
            <a:off x="6198680" y="2498726"/>
            <a:ext cx="2622105"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Secondary</a:t>
            </a:r>
          </a:p>
        </p:txBody>
      </p:sp>
      <p:sp>
        <p:nvSpPr>
          <p:cNvPr id="21" name="Secondary Content Box">
            <a:extLst>
              <a:ext uri="{FF2B5EF4-FFF2-40B4-BE49-F238E27FC236}">
                <a16:creationId xmlns:a16="http://schemas.microsoft.com/office/drawing/2014/main" id="{0A4203D3-4CDB-E016-7BC3-D1F5B279AD39}"/>
              </a:ext>
            </a:extLst>
          </p:cNvPr>
          <p:cNvSpPr/>
          <p:nvPr/>
        </p:nvSpPr>
        <p:spPr>
          <a:xfrm>
            <a:off x="9018715" y="2498726"/>
            <a:ext cx="2622105"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Secondary</a:t>
            </a:r>
          </a:p>
        </p:txBody>
      </p:sp>
      <p:sp>
        <p:nvSpPr>
          <p:cNvPr id="22" name="Primary Context Box">
            <a:extLst>
              <a:ext uri="{FF2B5EF4-FFF2-40B4-BE49-F238E27FC236}">
                <a16:creationId xmlns:a16="http://schemas.microsoft.com/office/drawing/2014/main" id="{C63A7252-345D-86FD-8550-0452A77401E6}"/>
              </a:ext>
            </a:extLst>
          </p:cNvPr>
          <p:cNvSpPr/>
          <p:nvPr/>
        </p:nvSpPr>
        <p:spPr>
          <a:xfrm>
            <a:off x="546100" y="3519488"/>
            <a:ext cx="35756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Primary</a:t>
            </a:r>
          </a:p>
        </p:txBody>
      </p:sp>
      <p:sp>
        <p:nvSpPr>
          <p:cNvPr id="23" name="Primary Context Box">
            <a:extLst>
              <a:ext uri="{FF2B5EF4-FFF2-40B4-BE49-F238E27FC236}">
                <a16:creationId xmlns:a16="http://schemas.microsoft.com/office/drawing/2014/main" id="{E4235445-A472-6FBF-86AC-5BEFEB67D689}"/>
              </a:ext>
            </a:extLst>
          </p:cNvPr>
          <p:cNvSpPr/>
          <p:nvPr/>
        </p:nvSpPr>
        <p:spPr>
          <a:xfrm>
            <a:off x="4318444" y="3519488"/>
            <a:ext cx="35756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Primary</a:t>
            </a:r>
          </a:p>
        </p:txBody>
      </p:sp>
      <p:sp>
        <p:nvSpPr>
          <p:cNvPr id="24" name="Secondary Content Box">
            <a:extLst>
              <a:ext uri="{FF2B5EF4-FFF2-40B4-BE49-F238E27FC236}">
                <a16:creationId xmlns:a16="http://schemas.microsoft.com/office/drawing/2014/main" id="{F25AEEB7-1C7B-6E4A-EABF-DAE98E3E4FE2}"/>
              </a:ext>
            </a:extLst>
          </p:cNvPr>
          <p:cNvSpPr/>
          <p:nvPr/>
        </p:nvSpPr>
        <p:spPr>
          <a:xfrm>
            <a:off x="8090788" y="3519488"/>
            <a:ext cx="3549397"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Secondary</a:t>
            </a:r>
          </a:p>
        </p:txBody>
      </p:sp>
      <p:sp>
        <p:nvSpPr>
          <p:cNvPr id="25" name="Primary Context Box">
            <a:extLst>
              <a:ext uri="{FF2B5EF4-FFF2-40B4-BE49-F238E27FC236}">
                <a16:creationId xmlns:a16="http://schemas.microsoft.com/office/drawing/2014/main" id="{C5201E87-41E4-56C0-5D60-D42F712CF66D}"/>
              </a:ext>
            </a:extLst>
          </p:cNvPr>
          <p:cNvSpPr/>
          <p:nvPr/>
        </p:nvSpPr>
        <p:spPr>
          <a:xfrm>
            <a:off x="1490439" y="4540250"/>
            <a:ext cx="35756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Primary</a:t>
            </a:r>
          </a:p>
        </p:txBody>
      </p:sp>
      <p:sp>
        <p:nvSpPr>
          <p:cNvPr id="26" name="Secondary Content Box">
            <a:extLst>
              <a:ext uri="{FF2B5EF4-FFF2-40B4-BE49-F238E27FC236}">
                <a16:creationId xmlns:a16="http://schemas.microsoft.com/office/drawing/2014/main" id="{3E3FC4D5-1575-012D-86F7-DBDA202C2AE2}"/>
              </a:ext>
            </a:extLst>
          </p:cNvPr>
          <p:cNvSpPr/>
          <p:nvPr/>
        </p:nvSpPr>
        <p:spPr>
          <a:xfrm>
            <a:off x="7126288" y="4540250"/>
            <a:ext cx="3549397"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Secondary</a:t>
            </a:r>
          </a:p>
        </p:txBody>
      </p:sp>
      <p:sp>
        <p:nvSpPr>
          <p:cNvPr id="27" name="Primary Context Box">
            <a:extLst>
              <a:ext uri="{FF2B5EF4-FFF2-40B4-BE49-F238E27FC236}">
                <a16:creationId xmlns:a16="http://schemas.microsoft.com/office/drawing/2014/main" id="{D1471FFC-91FB-9A08-F3B5-9902AB16B560}"/>
              </a:ext>
            </a:extLst>
          </p:cNvPr>
          <p:cNvSpPr/>
          <p:nvPr/>
        </p:nvSpPr>
        <p:spPr>
          <a:xfrm>
            <a:off x="4318444" y="5562600"/>
            <a:ext cx="3575685"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Primary</a:t>
            </a:r>
          </a:p>
        </p:txBody>
      </p:sp>
      <p:sp>
        <p:nvSpPr>
          <p:cNvPr id="29" name="Rectangle: Rounded Corners 28">
            <a:extLst>
              <a:ext uri="{FF2B5EF4-FFF2-40B4-BE49-F238E27FC236}">
                <a16:creationId xmlns:a16="http://schemas.microsoft.com/office/drawing/2014/main" id="{686968D7-5FD9-7DE7-ACD4-2720B1E1B44E}"/>
              </a:ext>
            </a:extLst>
          </p:cNvPr>
          <p:cNvSpPr/>
          <p:nvPr/>
        </p:nvSpPr>
        <p:spPr>
          <a:xfrm>
            <a:off x="9964420" y="1477963"/>
            <a:ext cx="1697038" cy="838200"/>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30" name="Rectangle: Rounded Corners 29">
            <a:extLst>
              <a:ext uri="{FF2B5EF4-FFF2-40B4-BE49-F238E27FC236}">
                <a16:creationId xmlns:a16="http://schemas.microsoft.com/office/drawing/2014/main" id="{3E801C26-C1EF-B4AC-867C-1A348DAB7A03}"/>
              </a:ext>
            </a:extLst>
          </p:cNvPr>
          <p:cNvSpPr/>
          <p:nvPr/>
        </p:nvSpPr>
        <p:spPr>
          <a:xfrm>
            <a:off x="4313427" y="1477963"/>
            <a:ext cx="1697038" cy="838200"/>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398242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8A10B5C-0F75-79E5-96FF-83298216A440}"/>
              </a:ext>
            </a:extLst>
          </p:cNvPr>
          <p:cNvGraphicFramePr>
            <a:graphicFrameLocks noGrp="1"/>
          </p:cNvGraphicFramePr>
          <p:nvPr>
            <p:ph idx="1"/>
            <p:extLst>
              <p:ext uri="{D42A27DB-BD31-4B8C-83A1-F6EECF244321}">
                <p14:modId xmlns:p14="http://schemas.microsoft.com/office/powerpoint/2010/main" val="2786074639"/>
              </p:ext>
            </p:extLst>
          </p:nvPr>
        </p:nvGraphicFramePr>
        <p:xfrm>
          <a:off x="546100" y="1825625"/>
          <a:ext cx="11099800" cy="2291080"/>
        </p:xfrm>
        <a:graphic>
          <a:graphicData uri="http://schemas.openxmlformats.org/drawingml/2006/table">
            <a:tbl>
              <a:tblPr firstRow="1" bandRow="1">
                <a:tableStyleId>{5C22544A-7EE6-4342-B048-85BDC9FD1C3A}</a:tableStyleId>
              </a:tblPr>
              <a:tblGrid>
                <a:gridCol w="2219960">
                  <a:extLst>
                    <a:ext uri="{9D8B030D-6E8A-4147-A177-3AD203B41FA5}">
                      <a16:colId xmlns:a16="http://schemas.microsoft.com/office/drawing/2014/main" val="1574694223"/>
                    </a:ext>
                  </a:extLst>
                </a:gridCol>
                <a:gridCol w="2219960">
                  <a:extLst>
                    <a:ext uri="{9D8B030D-6E8A-4147-A177-3AD203B41FA5}">
                      <a16:colId xmlns:a16="http://schemas.microsoft.com/office/drawing/2014/main" val="1318526225"/>
                    </a:ext>
                  </a:extLst>
                </a:gridCol>
                <a:gridCol w="2219960">
                  <a:extLst>
                    <a:ext uri="{9D8B030D-6E8A-4147-A177-3AD203B41FA5}">
                      <a16:colId xmlns:a16="http://schemas.microsoft.com/office/drawing/2014/main" val="2421357009"/>
                    </a:ext>
                  </a:extLst>
                </a:gridCol>
                <a:gridCol w="2219960">
                  <a:extLst>
                    <a:ext uri="{9D8B030D-6E8A-4147-A177-3AD203B41FA5}">
                      <a16:colId xmlns:a16="http://schemas.microsoft.com/office/drawing/2014/main" val="4150466764"/>
                    </a:ext>
                  </a:extLst>
                </a:gridCol>
                <a:gridCol w="2219960">
                  <a:extLst>
                    <a:ext uri="{9D8B030D-6E8A-4147-A177-3AD203B41FA5}">
                      <a16:colId xmlns:a16="http://schemas.microsoft.com/office/drawing/2014/main" val="497724933"/>
                    </a:ext>
                  </a:extLst>
                </a:gridCol>
              </a:tblGrid>
              <a:tr h="370840">
                <a:tc>
                  <a:txBody>
                    <a:bodyPr/>
                    <a:lstStyle/>
                    <a:p>
                      <a:r>
                        <a:rPr lang="en-US" dirty="0"/>
                        <a:t>Box Type</a:t>
                      </a:r>
                    </a:p>
                  </a:txBody>
                  <a:tcPr/>
                </a:tc>
                <a:tc>
                  <a:txBody>
                    <a:bodyPr/>
                    <a:lstStyle/>
                    <a:p>
                      <a:r>
                        <a:rPr lang="en-US" dirty="0"/>
                        <a:t>Fill</a:t>
                      </a:r>
                    </a:p>
                  </a:txBody>
                  <a:tcPr/>
                </a:tc>
                <a:tc>
                  <a:txBody>
                    <a:bodyPr/>
                    <a:lstStyle/>
                    <a:p>
                      <a:r>
                        <a:rPr lang="en-US" dirty="0"/>
                        <a:t>Overlay</a:t>
                      </a:r>
                    </a:p>
                  </a:txBody>
                  <a:tcPr/>
                </a:tc>
                <a:tc>
                  <a:txBody>
                    <a:bodyPr/>
                    <a:lstStyle/>
                    <a:p>
                      <a:r>
                        <a:rPr lang="en-US" dirty="0"/>
                        <a:t>Text Color</a:t>
                      </a:r>
                    </a:p>
                  </a:txBody>
                  <a:tcPr/>
                </a:tc>
                <a:tc>
                  <a:txBody>
                    <a:bodyPr/>
                    <a:lstStyle/>
                    <a:p>
                      <a:r>
                        <a:rPr lang="en-US" dirty="0"/>
                        <a:t>Notes</a:t>
                      </a:r>
                    </a:p>
                  </a:txBody>
                  <a:tcPr/>
                </a:tc>
                <a:extLst>
                  <a:ext uri="{0D108BD9-81ED-4DB2-BD59-A6C34878D82A}">
                    <a16:rowId xmlns:a16="http://schemas.microsoft.com/office/drawing/2014/main" val="2141089410"/>
                  </a:ext>
                </a:extLst>
              </a:tr>
              <a:tr h="370840">
                <a:tc>
                  <a:txBody>
                    <a:bodyPr/>
                    <a:lstStyle/>
                    <a:p>
                      <a:r>
                        <a:rPr lang="en-US" dirty="0"/>
                        <a:t>Primary</a:t>
                      </a:r>
                    </a:p>
                  </a:txBody>
                  <a:tcPr/>
                </a:tc>
                <a:tc>
                  <a:txBody>
                    <a:bodyPr/>
                    <a:lstStyle/>
                    <a:p>
                      <a:r>
                        <a:rPr lang="en-US" dirty="0"/>
                        <a:t>Accent 3 @ 20%</a:t>
                      </a:r>
                    </a:p>
                  </a:txBody>
                  <a:tcPr/>
                </a:tc>
                <a:tc>
                  <a:txBody>
                    <a:bodyPr/>
                    <a:lstStyle/>
                    <a:p>
                      <a:r>
                        <a:rPr lang="en-US" dirty="0"/>
                        <a:t>None</a:t>
                      </a:r>
                    </a:p>
                  </a:txBody>
                  <a:tcPr/>
                </a:tc>
                <a:tc>
                  <a:txBody>
                    <a:bodyPr/>
                    <a:lstStyle/>
                    <a:p>
                      <a:r>
                        <a:rPr lang="en-US" dirty="0"/>
                        <a:t>Dark 1</a:t>
                      </a:r>
                    </a:p>
                  </a:txBody>
                  <a:tcPr/>
                </a:tc>
                <a:tc>
                  <a:txBody>
                    <a:bodyPr/>
                    <a:lstStyle/>
                    <a:p>
                      <a:r>
                        <a:rPr lang="en-US" dirty="0"/>
                        <a:t>For active context boxes</a:t>
                      </a:r>
                    </a:p>
                  </a:txBody>
                  <a:tcPr/>
                </a:tc>
                <a:extLst>
                  <a:ext uri="{0D108BD9-81ED-4DB2-BD59-A6C34878D82A}">
                    <a16:rowId xmlns:a16="http://schemas.microsoft.com/office/drawing/2014/main" val="2172972433"/>
                  </a:ext>
                </a:extLst>
              </a:tr>
              <a:tr h="370840">
                <a:tc>
                  <a:txBody>
                    <a:bodyPr/>
                    <a:lstStyle/>
                    <a:p>
                      <a:r>
                        <a:rPr lang="en-US" dirty="0"/>
                        <a:t>Secondary</a:t>
                      </a:r>
                    </a:p>
                  </a:txBody>
                  <a:tcPr/>
                </a:tc>
                <a:tc>
                  <a:txBody>
                    <a:bodyPr/>
                    <a:lstStyle/>
                    <a:p>
                      <a:r>
                        <a:rPr lang="en-US" dirty="0"/>
                        <a:t>Accent 2 @ 20%</a:t>
                      </a:r>
                    </a:p>
                  </a:txBody>
                  <a:tcPr/>
                </a:tc>
                <a:tc>
                  <a:txBody>
                    <a:bodyPr/>
                    <a:lstStyle/>
                    <a:p>
                      <a:r>
                        <a:rPr lang="en-US" dirty="0"/>
                        <a:t>None</a:t>
                      </a:r>
                    </a:p>
                  </a:txBody>
                  <a:tcPr/>
                </a:tc>
                <a:tc>
                  <a:txBody>
                    <a:bodyPr/>
                    <a:lstStyle/>
                    <a:p>
                      <a:r>
                        <a:rPr lang="en-US" dirty="0"/>
                        <a:t>Dark 1</a:t>
                      </a:r>
                    </a:p>
                  </a:txBody>
                  <a:tcPr/>
                </a:tc>
                <a:tc>
                  <a:txBody>
                    <a:bodyPr/>
                    <a:lstStyle/>
                    <a:p>
                      <a:r>
                        <a:rPr lang="en-US" dirty="0"/>
                        <a:t>Supporting or alternate boxes</a:t>
                      </a:r>
                    </a:p>
                  </a:txBody>
                  <a:tcPr/>
                </a:tc>
                <a:extLst>
                  <a:ext uri="{0D108BD9-81ED-4DB2-BD59-A6C34878D82A}">
                    <a16:rowId xmlns:a16="http://schemas.microsoft.com/office/drawing/2014/main" val="1901950008"/>
                  </a:ext>
                </a:extLst>
              </a:tr>
              <a:tr h="370840">
                <a:tc>
                  <a:txBody>
                    <a:bodyPr/>
                    <a:lstStyle/>
                    <a:p>
                      <a:r>
                        <a:rPr lang="en-US" dirty="0"/>
                        <a:t>Inactive</a:t>
                      </a:r>
                    </a:p>
                  </a:txBody>
                  <a:tcPr/>
                </a:tc>
                <a:tc>
                  <a:txBody>
                    <a:bodyPr/>
                    <a:lstStyle/>
                    <a:p>
                      <a:r>
                        <a:rPr lang="en-US" dirty="0"/>
                        <a:t>Accent 3 or 2</a:t>
                      </a:r>
                    </a:p>
                  </a:txBody>
                  <a:tcPr/>
                </a:tc>
                <a:tc>
                  <a:txBody>
                    <a:bodyPr/>
                    <a:lstStyle/>
                    <a:p>
                      <a:r>
                        <a:rPr lang="en-US" dirty="0"/>
                        <a:t>Shadow overlay @ 20% opacity</a:t>
                      </a:r>
                    </a:p>
                  </a:txBody>
                  <a:tcPr/>
                </a:tc>
                <a:tc>
                  <a:txBody>
                    <a:bodyPr/>
                    <a:lstStyle/>
                    <a:p>
                      <a:r>
                        <a:rPr lang="en-US" dirty="0"/>
                        <a:t>Accent 6</a:t>
                      </a:r>
                    </a:p>
                  </a:txBody>
                  <a:tcPr/>
                </a:tc>
                <a:tc>
                  <a:txBody>
                    <a:bodyPr/>
                    <a:lstStyle/>
                    <a:p>
                      <a:r>
                        <a:rPr lang="en-US" dirty="0"/>
                        <a:t>Creates depth, dims focus </a:t>
                      </a:r>
                      <a:r>
                        <a:rPr lang="en-US" dirty="0" err="1"/>
                        <a:t>interntionally</a:t>
                      </a:r>
                      <a:endParaRPr lang="en-US" dirty="0"/>
                    </a:p>
                  </a:txBody>
                  <a:tcPr/>
                </a:tc>
                <a:extLst>
                  <a:ext uri="{0D108BD9-81ED-4DB2-BD59-A6C34878D82A}">
                    <a16:rowId xmlns:a16="http://schemas.microsoft.com/office/drawing/2014/main" val="1018124002"/>
                  </a:ext>
                </a:extLst>
              </a:tr>
            </a:tbl>
          </a:graphicData>
        </a:graphic>
      </p:graphicFrame>
      <p:sp>
        <p:nvSpPr>
          <p:cNvPr id="3" name="Title 2">
            <a:extLst>
              <a:ext uri="{FF2B5EF4-FFF2-40B4-BE49-F238E27FC236}">
                <a16:creationId xmlns:a16="http://schemas.microsoft.com/office/drawing/2014/main" id="{5EBC1767-F74D-07B5-0B3C-CD23EF1A803C}"/>
              </a:ext>
            </a:extLst>
          </p:cNvPr>
          <p:cNvSpPr>
            <a:spLocks noGrp="1"/>
          </p:cNvSpPr>
          <p:nvPr>
            <p:ph type="title"/>
          </p:nvPr>
        </p:nvSpPr>
        <p:spPr/>
        <p:txBody>
          <a:bodyPr/>
          <a:lstStyle/>
          <a:p>
            <a:r>
              <a:rPr lang="en-US" dirty="0"/>
              <a:t>Style Guide: Content Box Fill Styling</a:t>
            </a:r>
          </a:p>
        </p:txBody>
      </p:sp>
    </p:spTree>
    <p:extLst>
      <p:ext uri="{BB962C8B-B14F-4D97-AF65-F5344CB8AC3E}">
        <p14:creationId xmlns:p14="http://schemas.microsoft.com/office/powerpoint/2010/main" val="982892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12EB4-4376-3F8D-1BE3-E7EF0F517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A9D71-48C4-CD31-4E27-7D2AA01ED526}"/>
              </a:ext>
            </a:extLst>
          </p:cNvPr>
          <p:cNvSpPr>
            <a:spLocks noGrp="1"/>
          </p:cNvSpPr>
          <p:nvPr>
            <p:ph type="title"/>
          </p:nvPr>
        </p:nvSpPr>
        <p:spPr/>
        <p:txBody>
          <a:bodyPr/>
          <a:lstStyle/>
          <a:p>
            <a:r>
              <a:rPr lang="en-US" dirty="0"/>
              <a:t>Reliability</a:t>
            </a:r>
          </a:p>
        </p:txBody>
      </p:sp>
      <p:sp>
        <p:nvSpPr>
          <p:cNvPr id="4" name="Rectangle: Rounded Corners 3">
            <a:extLst>
              <a:ext uri="{FF2B5EF4-FFF2-40B4-BE49-F238E27FC236}">
                <a16:creationId xmlns:a16="http://schemas.microsoft.com/office/drawing/2014/main" id="{71051674-4341-2DE4-21BB-269E684DF98A}"/>
              </a:ext>
            </a:extLst>
          </p:cNvPr>
          <p:cNvSpPr/>
          <p:nvPr/>
        </p:nvSpPr>
        <p:spPr>
          <a:xfrm>
            <a:off x="547688" y="2498725"/>
            <a:ext cx="3576637" cy="838200"/>
          </a:xfrm>
          <a:prstGeom prst="roundRect">
            <a:avLst/>
          </a:prstGeom>
          <a:solidFill>
            <a:schemeClr val="accent6">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Delivery and Processing</a:t>
            </a:r>
          </a:p>
        </p:txBody>
      </p:sp>
      <p:sp>
        <p:nvSpPr>
          <p:cNvPr id="5" name="Rectangle: Rounded Corners 4">
            <a:extLst>
              <a:ext uri="{FF2B5EF4-FFF2-40B4-BE49-F238E27FC236}">
                <a16:creationId xmlns:a16="http://schemas.microsoft.com/office/drawing/2014/main" id="{D8CA102F-D03A-3AA4-D1BE-A331DCDFAA94}"/>
              </a:ext>
            </a:extLst>
          </p:cNvPr>
          <p:cNvSpPr/>
          <p:nvPr/>
        </p:nvSpPr>
        <p:spPr>
          <a:xfrm>
            <a:off x="4307681" y="2498725"/>
            <a:ext cx="35766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Failure Handling</a:t>
            </a:r>
          </a:p>
        </p:txBody>
      </p:sp>
      <p:sp>
        <p:nvSpPr>
          <p:cNvPr id="6" name="Rectangle: Rounded Corners 5">
            <a:extLst>
              <a:ext uri="{FF2B5EF4-FFF2-40B4-BE49-F238E27FC236}">
                <a16:creationId xmlns:a16="http://schemas.microsoft.com/office/drawing/2014/main" id="{7572A38E-5E7B-1472-1282-6B8743AF546E}"/>
              </a:ext>
            </a:extLst>
          </p:cNvPr>
          <p:cNvSpPr/>
          <p:nvPr/>
        </p:nvSpPr>
        <p:spPr>
          <a:xfrm>
            <a:off x="8067675" y="2498725"/>
            <a:ext cx="3576637" cy="838200"/>
          </a:xfrm>
          <a:prstGeom prst="roundRect">
            <a:avLst/>
          </a:prstGeom>
          <a:solidFill>
            <a:schemeClr val="accent6">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Consistency</a:t>
            </a:r>
          </a:p>
        </p:txBody>
      </p:sp>
    </p:spTree>
    <p:extLst>
      <p:ext uri="{BB962C8B-B14F-4D97-AF65-F5344CB8AC3E}">
        <p14:creationId xmlns:p14="http://schemas.microsoft.com/office/powerpoint/2010/main" val="2760898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281C2-0616-1E40-E961-80C62916892F}"/>
              </a:ext>
            </a:extLst>
          </p:cNvPr>
          <p:cNvPicPr>
            <a:picLocks noChangeAspect="1"/>
          </p:cNvPicPr>
          <p:nvPr/>
        </p:nvPicPr>
        <p:blipFill>
          <a:blip r:embed="rId3"/>
          <a:srcRect t="6171" r="2" b="23219"/>
          <a:stretch>
            <a:fillRect/>
          </a:stretch>
        </p:blipFill>
        <p:spPr>
          <a:xfrm>
            <a:off x="546100" y="1825625"/>
            <a:ext cx="11099800" cy="4389120"/>
          </a:xfrm>
          <a:prstGeom prst="rect">
            <a:avLst/>
          </a:prstGeom>
          <a:noFill/>
        </p:spPr>
      </p:pic>
      <p:sp>
        <p:nvSpPr>
          <p:cNvPr id="2" name="Title 1">
            <a:extLst>
              <a:ext uri="{FF2B5EF4-FFF2-40B4-BE49-F238E27FC236}">
                <a16:creationId xmlns:a16="http://schemas.microsoft.com/office/drawing/2014/main" id="{DEAEA0CE-C5E7-FE07-8D73-F015B69EB371}"/>
              </a:ext>
            </a:extLst>
          </p:cNvPr>
          <p:cNvSpPr txBox="1">
            <a:spLocks/>
          </p:cNvSpPr>
          <p:nvPr/>
        </p:nvSpPr>
        <p:spPr>
          <a:xfrm>
            <a:off x="546100" y="457200"/>
            <a:ext cx="11099800" cy="109728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Strategies for Handling Failures and Retries</a:t>
            </a:r>
          </a:p>
        </p:txBody>
      </p:sp>
    </p:spTree>
    <p:extLst>
      <p:ext uri="{BB962C8B-B14F-4D97-AF65-F5344CB8AC3E}">
        <p14:creationId xmlns:p14="http://schemas.microsoft.com/office/powerpoint/2010/main" val="728461831"/>
      </p:ext>
    </p:extLst>
  </p:cSld>
  <p:clrMapOvr>
    <a:masterClrMapping/>
  </p:clrMapOvr>
</p:sld>
</file>

<file path=ppt/theme/theme1.xml><?xml version="1.0" encoding="utf-8"?>
<a:theme xmlns:a="http://schemas.openxmlformats.org/drawingml/2006/main" name="Messaging Patterns Theme">
  <a:themeElements>
    <a:clrScheme name="Messaging Patterns">
      <a:dk1>
        <a:srgbClr val="333333"/>
      </a:dk1>
      <a:lt1>
        <a:srgbClr val="FFFFFF"/>
      </a:lt1>
      <a:dk2>
        <a:srgbClr val="003366"/>
      </a:dk2>
      <a:lt2>
        <a:srgbClr val="F4F6F7"/>
      </a:lt2>
      <a:accent1>
        <a:srgbClr val="003366"/>
      </a:accent1>
      <a:accent2>
        <a:srgbClr val="008080"/>
      </a:accent2>
      <a:accent3>
        <a:srgbClr val="DD3377"/>
      </a:accent3>
      <a:accent4>
        <a:srgbClr val="FF6600"/>
      </a:accent4>
      <a:accent5>
        <a:srgbClr val="3399FF"/>
      </a:accent5>
      <a:accent6>
        <a:srgbClr val="666666"/>
      </a:accent6>
      <a:hlink>
        <a:srgbClr val="3399FF"/>
      </a:hlink>
      <a:folHlink>
        <a:srgbClr val="DD3377"/>
      </a:folHlink>
    </a:clrScheme>
    <a:fontScheme name="Messaging Patterns">
      <a:majorFont>
        <a:latin typeface="Kamerik205 8"/>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74D1B7A-25F4-468A-BCD3-61BD71071BC8}" vid="{120AAE42-4739-44D7-83E5-4AE5E4AFEB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MessagingPatterns</Template>
  <TotalTime>1580</TotalTime>
  <Words>1703</Words>
  <Application>Microsoft Office PowerPoint</Application>
  <PresentationFormat>Widescreen</PresentationFormat>
  <Paragraphs>306</Paragraphs>
  <Slides>17</Slides>
  <Notes>10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Inter</vt:lpstr>
      <vt:lpstr>Kamerik205 8</vt:lpstr>
      <vt:lpstr>Messaging Patterns Theme</vt:lpstr>
      <vt:lpstr>Theme Style Guide</vt:lpstr>
      <vt:lpstr>Style Guide: Color Palette (Base Colors)</vt:lpstr>
      <vt:lpstr>Style Guide: Color Palette (Accent Colors)</vt:lpstr>
      <vt:lpstr>Theme Style Guide: Typography</vt:lpstr>
      <vt:lpstr>Style Guide: Layouts</vt:lpstr>
      <vt:lpstr>Style Guide: Content Box Styles</vt:lpstr>
      <vt:lpstr>Style Guide: Content Box Fill Styling</vt:lpstr>
      <vt:lpstr>Reliability</vt:lpstr>
      <vt:lpstr>PowerPoint Presentation</vt:lpstr>
      <vt:lpstr>PowerPoint Presentation</vt:lpstr>
      <vt:lpstr>Exponential Backoff</vt:lpstr>
      <vt:lpstr>Jitter</vt:lpstr>
      <vt:lpstr>Fixed and Incremental Delays</vt:lpstr>
      <vt:lpstr>Retry Limits</vt:lpstr>
      <vt:lpstr>Contextual and Conditional Retries</vt:lpstr>
      <vt:lpstr>Dead Letter Queues</vt:lpstr>
      <vt:lpstr>Key Points to Remember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Green</dc:creator>
  <cp:lastModifiedBy>Chad Green</cp:lastModifiedBy>
  <cp:revision>71</cp:revision>
  <dcterms:created xsi:type="dcterms:W3CDTF">2025-07-21T02:58:25Z</dcterms:created>
  <dcterms:modified xsi:type="dcterms:W3CDTF">2025-07-27T19:12:25Z</dcterms:modified>
</cp:coreProperties>
</file>